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56" r:id="rId7"/>
    <p:sldId id="262" r:id="rId8"/>
    <p:sldId id="263" r:id="rId9"/>
    <p:sldId id="264" r:id="rId10"/>
    <p:sldId id="265" r:id="rId11"/>
    <p:sldId id="266" r:id="rId12"/>
    <p:sldId id="277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3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20.wmf"/><Relationship Id="rId7" Type="http://schemas.openxmlformats.org/officeDocument/2006/relationships/image" Target="../media/image23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17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7.wmf"/><Relationship Id="rId7" Type="http://schemas.openxmlformats.org/officeDocument/2006/relationships/image" Target="../media/image1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4" Type="http://schemas.openxmlformats.org/officeDocument/2006/relationships/image" Target="../media/image4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4" Type="http://schemas.openxmlformats.org/officeDocument/2006/relationships/image" Target="../media/image55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4" Type="http://schemas.openxmlformats.org/officeDocument/2006/relationships/image" Target="../media/image68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image" Target="../media/image71.wmf"/><Relationship Id="rId7" Type="http://schemas.openxmlformats.org/officeDocument/2006/relationships/image" Target="../media/image75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6" Type="http://schemas.openxmlformats.org/officeDocument/2006/relationships/image" Target="../media/image74.wmf"/><Relationship Id="rId5" Type="http://schemas.openxmlformats.org/officeDocument/2006/relationships/image" Target="../media/image73.wmf"/><Relationship Id="rId10" Type="http://schemas.openxmlformats.org/officeDocument/2006/relationships/image" Target="../media/image78.wmf"/><Relationship Id="rId4" Type="http://schemas.openxmlformats.org/officeDocument/2006/relationships/image" Target="../media/image72.wmf"/><Relationship Id="rId9" Type="http://schemas.openxmlformats.org/officeDocument/2006/relationships/image" Target="../media/image77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4" Type="http://schemas.openxmlformats.org/officeDocument/2006/relationships/image" Target="../media/image8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wmf"/><Relationship Id="rId5" Type="http://schemas.openxmlformats.org/officeDocument/2006/relationships/image" Target="../media/image90.wmf"/><Relationship Id="rId4" Type="http://schemas.openxmlformats.org/officeDocument/2006/relationships/image" Target="../media/image89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3" Type="http://schemas.openxmlformats.org/officeDocument/2006/relationships/image" Target="../media/image94.wmf"/><Relationship Id="rId7" Type="http://schemas.openxmlformats.org/officeDocument/2006/relationships/image" Target="../media/image98.wmf"/><Relationship Id="rId2" Type="http://schemas.openxmlformats.org/officeDocument/2006/relationships/image" Target="../media/image93.wmf"/><Relationship Id="rId1" Type="http://schemas.openxmlformats.org/officeDocument/2006/relationships/image" Target="../media/image50.wmf"/><Relationship Id="rId6" Type="http://schemas.openxmlformats.org/officeDocument/2006/relationships/image" Target="../media/image97.wmf"/><Relationship Id="rId5" Type="http://schemas.openxmlformats.org/officeDocument/2006/relationships/image" Target="../media/image96.wmf"/><Relationship Id="rId4" Type="http://schemas.openxmlformats.org/officeDocument/2006/relationships/image" Target="../media/image95.wmf"/><Relationship Id="rId9" Type="http://schemas.openxmlformats.org/officeDocument/2006/relationships/image" Target="../media/image10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32.png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4.bin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3.bin"/><Relationship Id="rId10" Type="http://schemas.openxmlformats.org/officeDocument/2006/relationships/oleObject" Target="../embeddings/oleObject28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1.bin"/><Relationship Id="rId5" Type="http://schemas.openxmlformats.org/officeDocument/2006/relationships/oleObject" Target="../embeddings/oleObject40.bin"/><Relationship Id="rId4" Type="http://schemas.openxmlformats.org/officeDocument/2006/relationships/oleObject" Target="../embeddings/oleObject39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1.bin"/><Relationship Id="rId5" Type="http://schemas.openxmlformats.org/officeDocument/2006/relationships/oleObject" Target="../embeddings/oleObject50.bin"/><Relationship Id="rId4" Type="http://schemas.openxmlformats.org/officeDocument/2006/relationships/oleObject" Target="../embeddings/oleObject49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3" Type="http://schemas.openxmlformats.org/officeDocument/2006/relationships/oleObject" Target="../embeddings/oleObject52.bin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10" Type="http://schemas.openxmlformats.org/officeDocument/2006/relationships/oleObject" Target="../embeddings/oleObject59.bin"/><Relationship Id="rId4" Type="http://schemas.openxmlformats.org/officeDocument/2006/relationships/oleObject" Target="../embeddings/oleObject53.bin"/><Relationship Id="rId9" Type="http://schemas.openxmlformats.org/officeDocument/2006/relationships/oleObject" Target="../embeddings/oleObject58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63.bin"/><Relationship Id="rId5" Type="http://schemas.openxmlformats.org/officeDocument/2006/relationships/oleObject" Target="../embeddings/oleObject62.bin"/><Relationship Id="rId4" Type="http://schemas.openxmlformats.org/officeDocument/2006/relationships/oleObject" Target="../embeddings/oleObject61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13" Type="http://schemas.openxmlformats.org/officeDocument/2006/relationships/oleObject" Target="../embeddings/oleObject73.bin"/><Relationship Id="rId3" Type="http://schemas.openxmlformats.org/officeDocument/2006/relationships/oleObject" Target="../embeddings/oleObject64.bin"/><Relationship Id="rId7" Type="http://schemas.openxmlformats.org/officeDocument/2006/relationships/oleObject" Target="../embeddings/oleObject67.bin"/><Relationship Id="rId12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66.bin"/><Relationship Id="rId11" Type="http://schemas.openxmlformats.org/officeDocument/2006/relationships/oleObject" Target="../embeddings/oleObject71.bin"/><Relationship Id="rId5" Type="http://schemas.openxmlformats.org/officeDocument/2006/relationships/oleObject" Target="../embeddings/oleObject65.bin"/><Relationship Id="rId10" Type="http://schemas.openxmlformats.org/officeDocument/2006/relationships/oleObject" Target="../embeddings/oleObject70.bin"/><Relationship Id="rId4" Type="http://schemas.openxmlformats.org/officeDocument/2006/relationships/image" Target="../media/image79.png"/><Relationship Id="rId9" Type="http://schemas.openxmlformats.org/officeDocument/2006/relationships/oleObject" Target="../embeddings/oleObject69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image" Target="../media/image84.png"/><Relationship Id="rId7" Type="http://schemas.openxmlformats.org/officeDocument/2006/relationships/oleObject" Target="../embeddings/oleObject7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75.bin"/><Relationship Id="rId5" Type="http://schemas.openxmlformats.org/officeDocument/2006/relationships/oleObject" Target="../embeddings/oleObject74.bin"/><Relationship Id="rId4" Type="http://schemas.openxmlformats.org/officeDocument/2006/relationships/image" Target="../media/image8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81.bin"/><Relationship Id="rId5" Type="http://schemas.openxmlformats.org/officeDocument/2006/relationships/oleObject" Target="../embeddings/oleObject80.bin"/><Relationship Id="rId4" Type="http://schemas.openxmlformats.org/officeDocument/2006/relationships/oleObject" Target="../embeddings/oleObject79.bin"/><Relationship Id="rId9" Type="http://schemas.openxmlformats.org/officeDocument/2006/relationships/oleObject" Target="../embeddings/oleObject84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0.bin"/><Relationship Id="rId3" Type="http://schemas.openxmlformats.org/officeDocument/2006/relationships/oleObject" Target="../embeddings/oleObject85.bin"/><Relationship Id="rId7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88.bin"/><Relationship Id="rId11" Type="http://schemas.openxmlformats.org/officeDocument/2006/relationships/oleObject" Target="../embeddings/oleObject93.bin"/><Relationship Id="rId5" Type="http://schemas.openxmlformats.org/officeDocument/2006/relationships/oleObject" Target="../embeddings/oleObject87.bin"/><Relationship Id="rId10" Type="http://schemas.openxmlformats.org/officeDocument/2006/relationships/oleObject" Target="../embeddings/oleObject92.bin"/><Relationship Id="rId4" Type="http://schemas.openxmlformats.org/officeDocument/2006/relationships/oleObject" Target="../embeddings/oleObject86.bin"/><Relationship Id="rId9" Type="http://schemas.openxmlformats.org/officeDocument/2006/relationships/oleObject" Target="../embeddings/oleObject9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752600"/>
            <a:ext cx="5257800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5257800" y="0"/>
            <a:ext cx="3886200" cy="68580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000" b="1" dirty="0" smtClean="0"/>
              <a:t>Поим за електричен капацитет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304800" y="3429000"/>
            <a:ext cx="3505200" cy="2514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Полнежите се поставуваат само на површината на спорводникот.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914400" y="3200400"/>
          <a:ext cx="2647950" cy="1050925"/>
        </p:xfrm>
        <a:graphic>
          <a:graphicData uri="http://schemas.openxmlformats.org/presentationml/2006/ole">
            <p:oleObj spid="_x0000_s1026" name="Equation" r:id="rId3" imgW="507960" imgH="203040" progId="Equation.3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6096000" y="2971800"/>
          <a:ext cx="1905000" cy="1739900"/>
        </p:xfrm>
        <a:graphic>
          <a:graphicData uri="http://schemas.openxmlformats.org/presentationml/2006/ole">
            <p:oleObj spid="_x0000_s1027" name="Equation" r:id="rId4" imgW="457200" imgH="419100" progId="Equation.3">
              <p:embed/>
            </p:oleObj>
          </a:graphicData>
        </a:graphic>
      </p:graphicFrame>
      <p:sp>
        <p:nvSpPr>
          <p:cNvPr id="8" name="Up Arrow Callout 7"/>
          <p:cNvSpPr/>
          <p:nvPr/>
        </p:nvSpPr>
        <p:spPr>
          <a:xfrm>
            <a:off x="4495800" y="4114800"/>
            <a:ext cx="3886200" cy="2286000"/>
          </a:xfrm>
          <a:prstGeom prst="upArrowCallou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Капацитет на споводник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04800" y="2667000"/>
            <a:ext cx="3505200" cy="4038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Електричниот капацитет зависи од димензиите и формата на телото.</a:t>
            </a:r>
          </a:p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Не зависи од супстанцијата, агрегатната состојба, од формата и шуплините на внатрешноста.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0" y="0"/>
            <a:ext cx="9144000" cy="25908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Се покажало дека различни споводници наелектризирани со еднаков полнеж, имаат различни потенцијали.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295400" y="2057400"/>
          <a:ext cx="1689100" cy="1368425"/>
        </p:xfrm>
        <a:graphic>
          <a:graphicData uri="http://schemas.openxmlformats.org/presentationml/2006/ole">
            <p:oleObj spid="_x0000_s2050" name="Equation" r:id="rId3" imgW="520560" imgH="419040" progId="Equation.3">
              <p:embed/>
            </p:oleObj>
          </a:graphicData>
        </a:graphic>
      </p:graphicFrame>
      <p:sp>
        <p:nvSpPr>
          <p:cNvPr id="6" name="Right Arrow 5"/>
          <p:cNvSpPr/>
          <p:nvPr/>
        </p:nvSpPr>
        <p:spPr>
          <a:xfrm>
            <a:off x="3505200" y="2590800"/>
            <a:ext cx="1219200" cy="533400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5105400" y="2133600"/>
          <a:ext cx="2717800" cy="1285875"/>
        </p:xfrm>
        <a:graphic>
          <a:graphicData uri="http://schemas.openxmlformats.org/presentationml/2006/ole">
            <p:oleObj spid="_x0000_s2051" name="Equation" r:id="rId4" imgW="838080" imgH="393480" progId="Equation.3">
              <p:embed/>
            </p:oleObj>
          </a:graphicData>
        </a:graphic>
      </p:graphicFrame>
      <p:sp>
        <p:nvSpPr>
          <p:cNvPr id="8" name="Up Arrow Callout 7"/>
          <p:cNvSpPr/>
          <p:nvPr/>
        </p:nvSpPr>
        <p:spPr>
          <a:xfrm>
            <a:off x="6629400" y="3048000"/>
            <a:ext cx="1524000" cy="1600200"/>
          </a:xfrm>
          <a:prstGeom prst="upArrowCallou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Фарад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4724400"/>
            <a:ext cx="9144000" cy="19812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Тело на кое треба да се донесе (или одземе) полнеж од еден кулон за да се зголеми (намали) неговиот потенцијал за еден волт, има електричен капацитет еден фарад.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5400" dirty="0" smtClean="0">
                <a:solidFill>
                  <a:schemeClr val="tx1"/>
                </a:solidFill>
              </a:rPr>
              <a:t>Единица за капацитет</a:t>
            </a:r>
            <a:endParaRPr lang="en-US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4648200" y="1905000"/>
            <a:ext cx="4038600" cy="14478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Во </a:t>
            </a:r>
            <a:r>
              <a:rPr lang="en-US" sz="3200" dirty="0" smtClean="0">
                <a:solidFill>
                  <a:schemeClr val="tx1"/>
                </a:solidFill>
              </a:rPr>
              <a:t>SI </a:t>
            </a:r>
            <a:r>
              <a:rPr lang="mk-MK" sz="3200" dirty="0" smtClean="0">
                <a:solidFill>
                  <a:schemeClr val="tx1"/>
                </a:solidFill>
              </a:rPr>
              <a:t>единица за </a:t>
            </a:r>
            <a:r>
              <a:rPr lang="mk-MK" sz="3200" i="1" dirty="0" smtClean="0">
                <a:solidFill>
                  <a:schemeClr val="tx1"/>
                </a:solidFill>
                <a:sym typeface="Symbol" pitchFamily="18" charset="2"/>
              </a:rPr>
              <a:t></a:t>
            </a:r>
            <a:r>
              <a:rPr lang="mk-MK" sz="3200" baseline="-25000" dirty="0" smtClean="0">
                <a:solidFill>
                  <a:schemeClr val="tx1"/>
                </a:solidFill>
              </a:rPr>
              <a:t>0 </a:t>
            </a:r>
            <a:r>
              <a:rPr lang="mk-MK" sz="3200" dirty="0" smtClean="0">
                <a:solidFill>
                  <a:schemeClr val="tx1"/>
                </a:solidFill>
              </a:rPr>
              <a:t>е </a:t>
            </a:r>
            <a:r>
              <a:rPr lang="en-US" sz="3200" dirty="0" smtClean="0">
                <a:solidFill>
                  <a:schemeClr val="tx1"/>
                </a:solidFill>
              </a:rPr>
              <a:t>F/m</a:t>
            </a:r>
            <a:endParaRPr 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762000" y="1981200"/>
          <a:ext cx="2755900" cy="1330325"/>
        </p:xfrm>
        <a:graphic>
          <a:graphicData uri="http://schemas.openxmlformats.org/presentationml/2006/ole">
            <p:oleObj spid="_x0000_s3074" name="Equation" r:id="rId3" imgW="888840" imgH="431640" progId="Equation.3">
              <p:embed/>
            </p:oleObj>
          </a:graphicData>
        </a:graphic>
      </p:graphicFrame>
      <p:sp>
        <p:nvSpPr>
          <p:cNvPr id="6" name="Right Arrow 5"/>
          <p:cNvSpPr/>
          <p:nvPr/>
        </p:nvSpPr>
        <p:spPr>
          <a:xfrm>
            <a:off x="3962400" y="2438400"/>
            <a:ext cx="1219200" cy="533400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Callout 7"/>
          <p:cNvSpPr/>
          <p:nvPr/>
        </p:nvSpPr>
        <p:spPr>
          <a:xfrm>
            <a:off x="304800" y="3352800"/>
            <a:ext cx="4038600" cy="1600200"/>
          </a:xfrm>
          <a:prstGeom prst="upArrowCallou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Потенцијал на површината на наелектризиран сверен спроводник</a:t>
            </a: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5557838" y="2057400"/>
          <a:ext cx="2597150" cy="1292225"/>
        </p:xfrm>
        <a:graphic>
          <a:graphicData uri="http://schemas.openxmlformats.org/presentationml/2006/ole">
            <p:oleObj spid="_x0000_s3075" name="Equation" r:id="rId4" imgW="838080" imgH="419040" progId="Equation.3">
              <p:embed/>
            </p:oleObj>
          </a:graphicData>
        </a:graphic>
      </p:graphicFrame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1143000" y="4267200"/>
          <a:ext cx="1905000" cy="1739900"/>
        </p:xfrm>
        <a:graphic>
          <a:graphicData uri="http://schemas.openxmlformats.org/presentationml/2006/ole">
            <p:oleObj spid="_x0000_s3076" name="Equation" r:id="rId5" imgW="457200" imgH="419100" progId="Equation.3">
              <p:embed/>
            </p:oleObj>
          </a:graphicData>
        </a:graphic>
      </p:graphicFrame>
      <p:sp>
        <p:nvSpPr>
          <p:cNvPr id="13" name="Right Arrow 12"/>
          <p:cNvSpPr/>
          <p:nvPr/>
        </p:nvSpPr>
        <p:spPr>
          <a:xfrm rot="9306511">
            <a:off x="3289456" y="3626002"/>
            <a:ext cx="2140054" cy="533400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3581400" y="4800600"/>
            <a:ext cx="1219200" cy="533400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5048250" y="4662488"/>
          <a:ext cx="3544888" cy="949325"/>
        </p:xfrm>
        <a:graphic>
          <a:graphicData uri="http://schemas.openxmlformats.org/presentationml/2006/ole">
            <p:oleObj spid="_x0000_s3077" name="Equation" r:id="rId6" imgW="850680" imgH="228600" progId="Equation.3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4478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800" dirty="0" smtClean="0">
                <a:solidFill>
                  <a:schemeClr val="tx1"/>
                </a:solidFill>
              </a:rPr>
              <a:t>Капацитет на изолиран спроводник во форма на топка</a:t>
            </a: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6" name="Right Arrow 15"/>
          <p:cNvSpPr/>
          <p:nvPr/>
        </p:nvSpPr>
        <p:spPr>
          <a:xfrm rot="13145130">
            <a:off x="3504385" y="3845325"/>
            <a:ext cx="1509996" cy="533400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557213" y="1752600"/>
          <a:ext cx="3067050" cy="1793875"/>
        </p:xfrm>
        <a:graphic>
          <a:graphicData uri="http://schemas.openxmlformats.org/presentationml/2006/ole">
            <p:oleObj spid="_x0000_s3078" name="Equation" r:id="rId7" imgW="73656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6" grpId="0" animBg="1"/>
      <p:bldP spid="6" grpId="1" animBg="1"/>
      <p:bldP spid="8" grpId="0" animBg="1"/>
      <p:bldP spid="8" grpId="1" animBg="1"/>
      <p:bldP spid="13" grpId="0" animBg="1"/>
      <p:bldP spid="13" grpId="1" animBg="1"/>
      <p:bldP spid="14" grpId="0" animBg="1"/>
      <p:bldP spid="14" grpId="1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47800" y="1524000"/>
            <a:ext cx="6248400" cy="13716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Колкав радиус би имал сферен спроводник со капацитет 1</a:t>
            </a:r>
            <a:r>
              <a:rPr lang="en-US" sz="2400" dirty="0" smtClean="0">
                <a:solidFill>
                  <a:schemeClr val="tx1"/>
                </a:solidFill>
              </a:rPr>
              <a:t>F</a:t>
            </a:r>
            <a:r>
              <a:rPr lang="mk-MK" sz="2400" dirty="0" smtClean="0">
                <a:solidFill>
                  <a:schemeClr val="tx1"/>
                </a:solidFill>
              </a:rPr>
              <a:t> во вакуум.</a:t>
            </a: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914400" y="3048000"/>
          <a:ext cx="7191376" cy="1793875"/>
        </p:xfrm>
        <a:graphic>
          <a:graphicData uri="http://schemas.openxmlformats.org/presentationml/2006/ole">
            <p:oleObj spid="_x0000_s4098" name="Equation" r:id="rId3" imgW="1726920" imgH="431640" progId="Equation.3">
              <p:embed/>
            </p:oleObj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1371600" y="5029200"/>
            <a:ext cx="6248400" cy="13716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Ова растојание е 23 пати поголемо од растојанието меѓу месечината и земјата и говори за големината на единицата фарад.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048000" y="2514600"/>
            <a:ext cx="2895600" cy="1938992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/>
            <a:r>
              <a:rPr lang="en-US" sz="4000" dirty="0" smtClean="0"/>
              <a:t>1 </a:t>
            </a:r>
            <a:r>
              <a:rPr lang="en-US" sz="4000" dirty="0">
                <a:sym typeface="Symbol" pitchFamily="18" charset="2"/>
              </a:rPr>
              <a:t></a:t>
            </a:r>
            <a:r>
              <a:rPr lang="en-US" sz="4000" dirty="0"/>
              <a:t>F</a:t>
            </a:r>
            <a:r>
              <a:rPr lang="en-US" sz="4000" dirty="0">
                <a:sym typeface="Symbol" pitchFamily="18" charset="2"/>
              </a:rPr>
              <a:t> = 10</a:t>
            </a:r>
            <a:r>
              <a:rPr lang="en-US" sz="4000" baseline="30000" dirty="0">
                <a:sym typeface="Symbol" pitchFamily="18" charset="2"/>
              </a:rPr>
              <a:t>-6</a:t>
            </a:r>
            <a:r>
              <a:rPr lang="en-US" sz="4000" dirty="0">
                <a:sym typeface="Symbol" pitchFamily="18" charset="2"/>
              </a:rPr>
              <a:t> </a:t>
            </a:r>
            <a:r>
              <a:rPr lang="en-US" sz="4000" dirty="0" smtClean="0">
                <a:sym typeface="Symbol" pitchFamily="18" charset="2"/>
              </a:rPr>
              <a:t>F</a:t>
            </a:r>
            <a:r>
              <a:rPr lang="en-US" sz="4000" i="1" dirty="0" smtClean="0">
                <a:sym typeface="Symbol" pitchFamily="18" charset="2"/>
              </a:rPr>
              <a:t> </a:t>
            </a:r>
            <a:endParaRPr lang="en-US" sz="4000" i="1" dirty="0">
              <a:sym typeface="Symbol" pitchFamily="18" charset="2"/>
            </a:endParaRPr>
          </a:p>
          <a:p>
            <a:pPr algn="just"/>
            <a:r>
              <a:rPr lang="en-US" sz="4000" dirty="0">
                <a:sym typeface="Symbol" pitchFamily="18" charset="2"/>
              </a:rPr>
              <a:t>1nF= 10</a:t>
            </a:r>
            <a:r>
              <a:rPr lang="en-US" sz="4000" baseline="30000" dirty="0">
                <a:sym typeface="Symbol" pitchFamily="18" charset="2"/>
              </a:rPr>
              <a:t>-9</a:t>
            </a:r>
            <a:r>
              <a:rPr lang="en-US" sz="4000" dirty="0">
                <a:sym typeface="Symbol" pitchFamily="18" charset="2"/>
              </a:rPr>
              <a:t> F</a:t>
            </a:r>
          </a:p>
          <a:p>
            <a:pPr algn="just"/>
            <a:r>
              <a:rPr lang="en-US" sz="4000" dirty="0">
                <a:sym typeface="Symbol" pitchFamily="18" charset="2"/>
              </a:rPr>
              <a:t>1pF=10</a:t>
            </a:r>
            <a:r>
              <a:rPr lang="en-US" sz="4000" baseline="30000" dirty="0">
                <a:sym typeface="Symbol" pitchFamily="18" charset="2"/>
              </a:rPr>
              <a:t>-12</a:t>
            </a:r>
            <a:r>
              <a:rPr lang="en-US" sz="4000" dirty="0">
                <a:sym typeface="Symbol" pitchFamily="18" charset="2"/>
              </a:rPr>
              <a:t> </a:t>
            </a:r>
            <a:r>
              <a:rPr lang="en-US" sz="4000" dirty="0" smtClean="0">
                <a:sym typeface="Symbol" pitchFamily="18" charset="2"/>
              </a:rPr>
              <a:t>F</a:t>
            </a:r>
            <a:endParaRPr lang="en-US" sz="4000" dirty="0">
              <a:sym typeface="Symbol" pitchFamily="18" charset="2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5400" dirty="0" smtClean="0">
                <a:solidFill>
                  <a:schemeClr val="tx1"/>
                </a:solidFill>
              </a:rPr>
              <a:t>Пример задача:</a:t>
            </a:r>
            <a:endParaRPr lang="en-US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990600"/>
            <a:ext cx="9144000" cy="5029200"/>
          </a:xfrm>
          <a:prstGeom prst="rect">
            <a:avLst/>
          </a:prstGeom>
          <a:blipFill dpi="0" rotWithShape="1">
            <a:blip r:embed="rId2">
              <a:alphaModFix amt="76000"/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257800" y="0"/>
            <a:ext cx="3886200" cy="68580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000" b="1" dirty="0" smtClean="0"/>
              <a:t>Кондензатори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533400" y="1828800"/>
            <a:ext cx="81534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Кондензатор е уред за акумулирање на електричната енергија.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33400" y="3581400"/>
            <a:ext cx="8153400" cy="16764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Составен е од два спроводника, поставени близу еден до друг, без да се допираат, а помеѓу нив е поставен некој диелектрик.</a:t>
            </a:r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7" name="Picture 6" descr="800px-Plattenkondensator_h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752600"/>
            <a:ext cx="4800600" cy="405050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029200" y="1752600"/>
            <a:ext cx="3810000" cy="39624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57800" y="1981200"/>
            <a:ext cx="3429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k-MK" sz="2800" dirty="0" smtClean="0"/>
              <a:t>Најпознати кондензатори: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5257800" y="2895600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k-MK" sz="2800" dirty="0" smtClean="0"/>
              <a:t>Плочест кондензатор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5257800" y="3352800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k-MK" sz="2800" dirty="0" smtClean="0"/>
              <a:t>Сферен кондензатор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5257800" y="3810000"/>
            <a:ext cx="3429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k-MK" sz="2800" dirty="0" smtClean="0"/>
              <a:t>Цилиндричен кондензатор</a:t>
            </a:r>
            <a:endParaRPr lang="en-US" sz="2800" dirty="0"/>
          </a:p>
        </p:txBody>
      </p:sp>
      <p:pic>
        <p:nvPicPr>
          <p:cNvPr id="13" name="Picture 12" descr="388px-Spherical_Capacitor.sv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1828800"/>
            <a:ext cx="3695700" cy="3695700"/>
          </a:xfrm>
          <a:prstGeom prst="rect">
            <a:avLst/>
          </a:prstGeom>
        </p:spPr>
      </p:pic>
      <p:pic>
        <p:nvPicPr>
          <p:cNvPr id="14" name="Picture 13" descr="ccy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1828800"/>
            <a:ext cx="3962400" cy="3896634"/>
          </a:xfrm>
          <a:prstGeom prst="rect">
            <a:avLst/>
          </a:prstGeom>
        </p:spPr>
      </p:pic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371600" y="1524000"/>
          <a:ext cx="2232025" cy="2819400"/>
        </p:xfrm>
        <a:graphic>
          <a:graphicData uri="http://schemas.openxmlformats.org/presentationml/2006/ole">
            <p:oleObj spid="_x0000_s6146" name="Picture" r:id="rId6" imgW="1449347" imgH="1821953" progId="Word.Picture.8">
              <p:embed/>
            </p:oleObj>
          </a:graphicData>
        </a:graphic>
      </p:graphicFrame>
      <p:sp>
        <p:nvSpPr>
          <p:cNvPr id="16" name="Up Arrow Callout 15"/>
          <p:cNvSpPr/>
          <p:nvPr/>
        </p:nvSpPr>
        <p:spPr>
          <a:xfrm>
            <a:off x="381000" y="4038600"/>
            <a:ext cx="4038600" cy="1600200"/>
          </a:xfrm>
          <a:prstGeom prst="upArrowCallou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Шема на кондензатор</a:t>
            </a: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533400" y="5791200"/>
          <a:ext cx="3733800" cy="815975"/>
        </p:xfrm>
        <a:graphic>
          <a:graphicData uri="http://schemas.openxmlformats.org/presentationml/2006/ole">
            <p:oleObj spid="_x0000_s6147" name="Picture" r:id="rId7" imgW="1962912" imgH="428244" progId="Word.Picture.8">
              <p:embed/>
            </p:oleObj>
          </a:graphicData>
        </a:graphic>
      </p:graphicFrame>
      <p:sp>
        <p:nvSpPr>
          <p:cNvPr id="18" name="Left Arrow Callout 17"/>
          <p:cNvSpPr/>
          <p:nvPr/>
        </p:nvSpPr>
        <p:spPr>
          <a:xfrm>
            <a:off x="4419600" y="5791200"/>
            <a:ext cx="4114800" cy="838200"/>
          </a:xfrm>
          <a:prstGeom prst="leftArrowCallout">
            <a:avLst>
              <a:gd name="adj1" fmla="val 40584"/>
              <a:gd name="adj2" fmla="val 34351"/>
              <a:gd name="adj3" fmla="val 63961"/>
              <a:gd name="adj4" fmla="val 75453"/>
            </a:avLst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Графички приказ на кондензатори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5400" dirty="0" smtClean="0">
                <a:solidFill>
                  <a:schemeClr val="tx1"/>
                </a:solidFill>
              </a:rPr>
              <a:t>Што се кондензатори?</a:t>
            </a:r>
            <a:endParaRPr lang="en-US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9" grpId="0"/>
      <p:bldP spid="10" grpId="0"/>
      <p:bldP spid="11" grpId="0"/>
      <p:bldP spid="12" grpId="0"/>
      <p:bldP spid="16" grpId="2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2895600" y="3962400"/>
          <a:ext cx="3200400" cy="1050925"/>
        </p:xfrm>
        <a:graphic>
          <a:graphicData uri="http://schemas.openxmlformats.org/presentationml/2006/ole">
            <p:oleObj spid="_x0000_s5123" name="Equation" r:id="rId3" imgW="1307532" imgH="431613" progId="Equation.3">
              <p:embed/>
            </p:oleObj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57200" y="1828800"/>
            <a:ext cx="8153400" cy="16764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Под електричен капацитет на кондензатори се подразбира физичка величина определена со однсот помеѓу полнежот натрупан на едната од облогите на кондензаторот </a:t>
            </a:r>
            <a:r>
              <a:rPr lang="en-US" sz="2400" dirty="0" smtClean="0">
                <a:solidFill>
                  <a:schemeClr val="tx1"/>
                </a:solidFill>
              </a:rPr>
              <a:t>Q</a:t>
            </a:r>
            <a:r>
              <a:rPr lang="mk-MK" sz="2400" dirty="0" smtClean="0">
                <a:solidFill>
                  <a:schemeClr val="tx1"/>
                </a:solidFill>
              </a:rPr>
              <a:t> и разликата на потенцијалите меѓу двете облоги </a:t>
            </a:r>
            <a:r>
              <a:rPr lang="en-US" sz="2400" dirty="0" smtClean="0">
                <a:solidFill>
                  <a:schemeClr val="tx1"/>
                </a:solidFill>
              </a:rPr>
              <a:t>V</a:t>
            </a:r>
            <a:r>
              <a:rPr lang="mk-MK" sz="2400" dirty="0" smtClean="0">
                <a:solidFill>
                  <a:schemeClr val="tx1"/>
                </a:solidFill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57200" y="2819400"/>
            <a:ext cx="8153400" cy="12954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Напон на пробив- максималниот напон при кој доаѓа до пробивање на изолаторот и празнење на кондензаторот.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800" dirty="0" smtClean="0">
                <a:solidFill>
                  <a:schemeClr val="tx1"/>
                </a:solidFill>
              </a:rPr>
              <a:t>Електричен капацитет на кондензатори</a:t>
            </a:r>
            <a:endParaRPr lang="en-US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914400" y="1828800"/>
          <a:ext cx="2209800" cy="1081088"/>
        </p:xfrm>
        <a:graphic>
          <a:graphicData uri="http://schemas.openxmlformats.org/presentationml/2006/ole">
            <p:oleObj spid="_x0000_s21506" name="Equation" r:id="rId3" imgW="876240" imgH="431640" progId="Equation.3">
              <p:embed/>
            </p:oleObj>
          </a:graphicData>
        </a:graphic>
      </p:graphicFrame>
      <p:graphicFrame>
        <p:nvGraphicFramePr>
          <p:cNvPr id="21507" name="Object 3"/>
          <p:cNvGraphicFramePr>
            <a:graphicFrameLocks noChangeAspect="1"/>
          </p:cNvGraphicFramePr>
          <p:nvPr/>
        </p:nvGraphicFramePr>
        <p:xfrm>
          <a:off x="5867400" y="1828800"/>
          <a:ext cx="1752600" cy="1050925"/>
        </p:xfrm>
        <a:graphic>
          <a:graphicData uri="http://schemas.openxmlformats.org/presentationml/2006/ole">
            <p:oleObj spid="_x0000_s21507" name="Equation" r:id="rId4" imgW="710891" imgH="431613" progId="Equation.3">
              <p:embed/>
            </p:oleObj>
          </a:graphicData>
        </a:graphic>
      </p:graphicFrame>
      <p:sp>
        <p:nvSpPr>
          <p:cNvPr id="6" name="Up Arrow Callout 5"/>
          <p:cNvSpPr/>
          <p:nvPr/>
        </p:nvSpPr>
        <p:spPr>
          <a:xfrm>
            <a:off x="990600" y="2895600"/>
            <a:ext cx="2057400" cy="1524000"/>
          </a:xfrm>
          <a:prstGeom prst="upArrowCallou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Во вакуум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Up Arrow Callout 6"/>
          <p:cNvSpPr/>
          <p:nvPr/>
        </p:nvSpPr>
        <p:spPr>
          <a:xfrm>
            <a:off x="5715000" y="2895600"/>
            <a:ext cx="2057400" cy="1524000"/>
          </a:xfrm>
          <a:prstGeom prst="upArrowCallou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Во друга средина</a:t>
            </a: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21508" name="Object 4"/>
          <p:cNvGraphicFramePr>
            <a:graphicFrameLocks noChangeAspect="1"/>
          </p:cNvGraphicFramePr>
          <p:nvPr/>
        </p:nvGraphicFramePr>
        <p:xfrm>
          <a:off x="1371600" y="1828800"/>
          <a:ext cx="1281113" cy="1066800"/>
        </p:xfrm>
        <a:graphic>
          <a:graphicData uri="http://schemas.openxmlformats.org/presentationml/2006/ole">
            <p:oleObj spid="_x0000_s21508" name="Equation" r:id="rId5" imgW="469800" imgH="393480" progId="Equation.3">
              <p:embed/>
            </p:oleObj>
          </a:graphicData>
        </a:graphic>
      </p:graphicFrame>
      <p:sp>
        <p:nvSpPr>
          <p:cNvPr id="9" name="Up Arrow Callout 8"/>
          <p:cNvSpPr/>
          <p:nvPr/>
        </p:nvSpPr>
        <p:spPr>
          <a:xfrm>
            <a:off x="990600" y="2895600"/>
            <a:ext cx="2057400" cy="2286000"/>
          </a:xfrm>
          <a:prstGeom prst="upArrowCallout">
            <a:avLst>
              <a:gd name="adj1" fmla="val 16111"/>
              <a:gd name="adj2" fmla="val 18651"/>
              <a:gd name="adj3" fmla="val 18651"/>
              <a:gd name="adj4" fmla="val 76977"/>
            </a:avLst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400" dirty="0" smtClean="0">
                <a:solidFill>
                  <a:schemeClr val="tx1"/>
                </a:solidFill>
              </a:rPr>
              <a:t>Зависност на јачината на полето од напонот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1676400" y="2971800"/>
            <a:ext cx="533400" cy="12192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509" name="Object 5"/>
          <p:cNvGraphicFramePr>
            <a:graphicFrameLocks noChangeAspect="1"/>
          </p:cNvGraphicFramePr>
          <p:nvPr/>
        </p:nvGraphicFramePr>
        <p:xfrm>
          <a:off x="1219200" y="4572000"/>
          <a:ext cx="1593850" cy="481013"/>
        </p:xfrm>
        <a:graphic>
          <a:graphicData uri="http://schemas.openxmlformats.org/presentationml/2006/ole">
            <p:oleObj spid="_x0000_s21509" name="Equation" r:id="rId6" imgW="583920" imgH="177480" progId="Equation.3">
              <p:embed/>
            </p:oleObj>
          </a:graphicData>
        </a:graphic>
      </p:graphicFrame>
      <p:sp>
        <p:nvSpPr>
          <p:cNvPr id="12" name="Down Arrow 11"/>
          <p:cNvSpPr/>
          <p:nvPr/>
        </p:nvSpPr>
        <p:spPr>
          <a:xfrm rot="5400000">
            <a:off x="4305300" y="1866900"/>
            <a:ext cx="533400" cy="12192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510" name="Object 6"/>
          <p:cNvGraphicFramePr>
            <a:graphicFrameLocks noChangeAspect="1"/>
          </p:cNvGraphicFramePr>
          <p:nvPr/>
        </p:nvGraphicFramePr>
        <p:xfrm>
          <a:off x="990600" y="2133600"/>
          <a:ext cx="1878012" cy="557212"/>
        </p:xfrm>
        <a:graphic>
          <a:graphicData uri="http://schemas.openxmlformats.org/presentationml/2006/ole">
            <p:oleObj spid="_x0000_s21510" name="Equation" r:id="rId7" imgW="761760" imgH="228600" progId="Equation.3">
              <p:embed/>
            </p:oleObj>
          </a:graphicData>
        </a:graphic>
      </p:graphicFrame>
      <p:sp>
        <p:nvSpPr>
          <p:cNvPr id="14" name="Down Arrow 13"/>
          <p:cNvSpPr/>
          <p:nvPr/>
        </p:nvSpPr>
        <p:spPr>
          <a:xfrm rot="18572432">
            <a:off x="3116395" y="2422558"/>
            <a:ext cx="533400" cy="12192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own Arrow 14"/>
          <p:cNvSpPr/>
          <p:nvPr/>
        </p:nvSpPr>
        <p:spPr>
          <a:xfrm rot="13693928">
            <a:off x="3108823" y="3500582"/>
            <a:ext cx="533400" cy="12192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511" name="Object 7"/>
          <p:cNvGraphicFramePr>
            <a:graphicFrameLocks noChangeAspect="1"/>
          </p:cNvGraphicFramePr>
          <p:nvPr/>
        </p:nvGraphicFramePr>
        <p:xfrm>
          <a:off x="3886200" y="3048000"/>
          <a:ext cx="2819400" cy="930275"/>
        </p:xfrm>
        <a:graphic>
          <a:graphicData uri="http://schemas.openxmlformats.org/presentationml/2006/ole">
            <p:oleObj spid="_x0000_s21511" name="Equation" r:id="rId8" imgW="1307532" imgH="431613" progId="Equation.3">
              <p:embed/>
            </p:oleObj>
          </a:graphicData>
        </a:graphic>
      </p:graphicFrame>
      <p:graphicFrame>
        <p:nvGraphicFramePr>
          <p:cNvPr id="21513" name="Object 9"/>
          <p:cNvGraphicFramePr>
            <a:graphicFrameLocks noChangeAspect="1"/>
          </p:cNvGraphicFramePr>
          <p:nvPr/>
        </p:nvGraphicFramePr>
        <p:xfrm>
          <a:off x="3886200" y="3048000"/>
          <a:ext cx="2590800" cy="973138"/>
        </p:xfrm>
        <a:graphic>
          <a:graphicData uri="http://schemas.openxmlformats.org/presentationml/2006/ole">
            <p:oleObj spid="_x0000_s21513" name="Equation" r:id="rId9" imgW="1040948" imgH="393529" progId="Equation.3">
              <p:embed/>
            </p:oleObj>
          </a:graphicData>
        </a:graphic>
      </p:graphicFrame>
      <p:graphicFrame>
        <p:nvGraphicFramePr>
          <p:cNvPr id="21514" name="Object 10"/>
          <p:cNvGraphicFramePr>
            <a:graphicFrameLocks noChangeAspect="1"/>
          </p:cNvGraphicFramePr>
          <p:nvPr/>
        </p:nvGraphicFramePr>
        <p:xfrm>
          <a:off x="4114800" y="4572000"/>
          <a:ext cx="3421063" cy="1976438"/>
        </p:xfrm>
        <a:graphic>
          <a:graphicData uri="http://schemas.openxmlformats.org/presentationml/2006/ole">
            <p:oleObj spid="_x0000_s21514" name="Picture" r:id="rId10" imgW="3029040" imgH="1752480" progId="Word.Picture.8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800" dirty="0" smtClean="0">
                <a:solidFill>
                  <a:schemeClr val="tx1"/>
                </a:solidFill>
              </a:rPr>
              <a:t>Капацитет на плочест кондензатор</a:t>
            </a:r>
            <a:endParaRPr lang="en-US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Резултат со слика за cylindrical capaci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Cylindrical-CapacitorI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76400"/>
            <a:ext cx="4253023" cy="2438400"/>
          </a:xfrm>
          <a:prstGeom prst="rect">
            <a:avLst/>
          </a:prstGeom>
        </p:spPr>
      </p:pic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6477000" y="1981200"/>
          <a:ext cx="1422400" cy="409575"/>
        </p:xfrm>
        <a:graphic>
          <a:graphicData uri="http://schemas.openxmlformats.org/presentationml/2006/ole">
            <p:oleObj spid="_x0000_s22531" name="Equation" r:id="rId4" imgW="736560" imgH="215640" progId="Equation.3">
              <p:embed/>
            </p:oleObj>
          </a:graphicData>
        </a:graphic>
      </p:graphicFrame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6477000" y="2971800"/>
          <a:ext cx="1371600" cy="869950"/>
        </p:xfrm>
        <a:graphic>
          <a:graphicData uri="http://schemas.openxmlformats.org/presentationml/2006/ole">
            <p:oleObj spid="_x0000_s22532" name="Equation" r:id="rId5" imgW="711200" imgH="457200" progId="Equation.3">
              <p:embed/>
            </p:oleObj>
          </a:graphicData>
        </a:graphic>
      </p:graphicFrame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838200" y="4876800"/>
          <a:ext cx="1271587" cy="722312"/>
        </p:xfrm>
        <a:graphic>
          <a:graphicData uri="http://schemas.openxmlformats.org/presentationml/2006/ole">
            <p:oleObj spid="_x0000_s22533" name="Equation" r:id="rId6" imgW="698400" imgH="393480" progId="Equation.3">
              <p:embed/>
            </p:oleObj>
          </a:graphicData>
        </a:graphic>
      </p:graphicFrame>
      <p:sp>
        <p:nvSpPr>
          <p:cNvPr id="12" name="Down Arrow 11"/>
          <p:cNvSpPr/>
          <p:nvPr/>
        </p:nvSpPr>
        <p:spPr>
          <a:xfrm rot="16200000">
            <a:off x="2400300" y="4762500"/>
            <a:ext cx="533400" cy="9144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3200400" y="4876800"/>
          <a:ext cx="1941513" cy="792162"/>
        </p:xfrm>
        <a:graphic>
          <a:graphicData uri="http://schemas.openxmlformats.org/presentationml/2006/ole">
            <p:oleObj spid="_x0000_s22534" name="Equation" r:id="rId7" imgW="1066680" imgH="431640" progId="Equation.3">
              <p:embed/>
            </p:oleObj>
          </a:graphicData>
        </a:graphic>
      </p:graphicFrame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6248400" y="4876800"/>
          <a:ext cx="2087563" cy="782638"/>
        </p:xfrm>
        <a:graphic>
          <a:graphicData uri="http://schemas.openxmlformats.org/presentationml/2006/ole">
            <p:oleObj spid="_x0000_s22535" name="Equation" r:id="rId8" imgW="1320480" imgH="495000" progId="Equation.3">
              <p:embed/>
            </p:oleObj>
          </a:graphicData>
        </a:graphic>
      </p:graphicFrame>
      <p:sp>
        <p:nvSpPr>
          <p:cNvPr id="16" name="Down Arrow 15"/>
          <p:cNvSpPr/>
          <p:nvPr/>
        </p:nvSpPr>
        <p:spPr>
          <a:xfrm rot="16200000">
            <a:off x="5448300" y="4762500"/>
            <a:ext cx="533400" cy="9144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838200" y="4267200"/>
          <a:ext cx="2689225" cy="703262"/>
        </p:xfrm>
        <a:graphic>
          <a:graphicData uri="http://schemas.openxmlformats.org/presentationml/2006/ole">
            <p:oleObj spid="_x0000_s22536" name="Equation" r:id="rId9" imgW="1701720" imgH="444240" progId="Equation.3">
              <p:embed/>
            </p:oleObj>
          </a:graphicData>
        </a:graphic>
      </p:graphicFrame>
      <p:graphicFrame>
        <p:nvGraphicFramePr>
          <p:cNvPr id="22537" name="Object 9"/>
          <p:cNvGraphicFramePr>
            <a:graphicFrameLocks noChangeAspect="1"/>
          </p:cNvGraphicFramePr>
          <p:nvPr/>
        </p:nvGraphicFramePr>
        <p:xfrm>
          <a:off x="5486400" y="4114800"/>
          <a:ext cx="2819400" cy="930275"/>
        </p:xfrm>
        <a:graphic>
          <a:graphicData uri="http://schemas.openxmlformats.org/presentationml/2006/ole">
            <p:oleObj spid="_x0000_s22537" name="Equation" r:id="rId10" imgW="1307532" imgH="431613" progId="Equation.3">
              <p:embed/>
            </p:oleObj>
          </a:graphicData>
        </a:graphic>
      </p:graphicFrame>
      <p:graphicFrame>
        <p:nvGraphicFramePr>
          <p:cNvPr id="22538" name="Object 10"/>
          <p:cNvGraphicFramePr>
            <a:graphicFrameLocks noChangeAspect="1"/>
          </p:cNvGraphicFramePr>
          <p:nvPr/>
        </p:nvGraphicFramePr>
        <p:xfrm>
          <a:off x="3581400" y="5257800"/>
          <a:ext cx="1676400" cy="1341438"/>
        </p:xfrm>
        <a:graphic>
          <a:graphicData uri="http://schemas.openxmlformats.org/presentationml/2006/ole">
            <p:oleObj spid="_x0000_s22538" name="Equation" r:id="rId11" imgW="812447" imgH="647419" progId="Equation.3">
              <p:embed/>
            </p:oleObj>
          </a:graphicData>
        </a:graphic>
      </p:graphicFrame>
      <p:sp>
        <p:nvSpPr>
          <p:cNvPr id="20" name="Down Arrow 19"/>
          <p:cNvSpPr/>
          <p:nvPr/>
        </p:nvSpPr>
        <p:spPr>
          <a:xfrm rot="16200000">
            <a:off x="4229100" y="4152900"/>
            <a:ext cx="533400" cy="9144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Bent Arrow 20"/>
          <p:cNvSpPr/>
          <p:nvPr/>
        </p:nvSpPr>
        <p:spPr>
          <a:xfrm rot="10800000">
            <a:off x="5562600" y="5257800"/>
            <a:ext cx="914400" cy="914400"/>
          </a:xfrm>
          <a:prstGeom prst="bent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800" dirty="0" smtClean="0">
                <a:solidFill>
                  <a:schemeClr val="tx1"/>
                </a:solidFill>
              </a:rPr>
              <a:t>Капацитет на цилиндричен  кондензатор</a:t>
            </a:r>
            <a:endParaRPr lang="en-US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6" grpId="0" animBg="1"/>
      <p:bldP spid="16" grpId="1" animBg="1"/>
      <p:bldP spid="20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1219200" y="1752600"/>
          <a:ext cx="1225550" cy="2695575"/>
        </p:xfrm>
        <a:graphic>
          <a:graphicData uri="http://schemas.openxmlformats.org/presentationml/2006/ole">
            <p:oleObj spid="_x0000_s23554" name="Picture" r:id="rId3" imgW="811112" imgH="1777156" progId="Word.Picture.8">
              <p:embed/>
            </p:oleObj>
          </a:graphicData>
        </a:graphic>
      </p:graphicFrame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4876800" y="2209800"/>
          <a:ext cx="3978213" cy="1447800"/>
        </p:xfrm>
        <a:graphic>
          <a:graphicData uri="http://schemas.openxmlformats.org/presentationml/2006/ole">
            <p:oleObj spid="_x0000_s23555" name="Picture" r:id="rId4" imgW="2126512" imgH="1187809" progId="Word.Picture.8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4572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Паралелна врска на кондензтори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572000" y="0"/>
            <a:ext cx="4572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Сериска врска на кондензтори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90800" y="1752600"/>
            <a:ext cx="6324600" cy="16002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Ако капацитетот треба да се зголеми се користи паралелно врзување на кондензаторите.</a:t>
            </a:r>
            <a:endParaRPr 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23556" name="Object 4"/>
          <p:cNvGraphicFramePr>
            <a:graphicFrameLocks noChangeAspect="1"/>
          </p:cNvGraphicFramePr>
          <p:nvPr/>
        </p:nvGraphicFramePr>
        <p:xfrm>
          <a:off x="3581400" y="3733800"/>
          <a:ext cx="3581400" cy="523875"/>
        </p:xfrm>
        <a:graphic>
          <a:graphicData uri="http://schemas.openxmlformats.org/presentationml/2006/ole">
            <p:oleObj spid="_x0000_s23556" name="Equation" r:id="rId5" imgW="1562100" imgH="228600" progId="Equation.3">
              <p:embed/>
            </p:oleObj>
          </a:graphicData>
        </a:graphic>
      </p:graphicFrame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914400" y="4876800"/>
          <a:ext cx="2693987" cy="1041400"/>
        </p:xfrm>
        <a:graphic>
          <a:graphicData uri="http://schemas.openxmlformats.org/presentationml/2006/ole">
            <p:oleObj spid="_x0000_s23557" name="Equation" r:id="rId6" imgW="1587240" imgH="609480" progId="Equation.3">
              <p:embed/>
            </p:oleObj>
          </a:graphicData>
        </a:graphic>
      </p:graphicFrame>
      <p:graphicFrame>
        <p:nvGraphicFramePr>
          <p:cNvPr id="23558" name="Object 6"/>
          <p:cNvGraphicFramePr>
            <a:graphicFrameLocks noChangeAspect="1"/>
          </p:cNvGraphicFramePr>
          <p:nvPr/>
        </p:nvGraphicFramePr>
        <p:xfrm>
          <a:off x="5943600" y="5029200"/>
          <a:ext cx="1077913" cy="738187"/>
        </p:xfrm>
        <a:graphic>
          <a:graphicData uri="http://schemas.openxmlformats.org/presentationml/2006/ole">
            <p:oleObj spid="_x0000_s23558" name="Equation" r:id="rId7" imgW="634680" imgH="431640" progId="Equation.3">
              <p:embed/>
            </p:oleObj>
          </a:graphicData>
        </a:graphic>
      </p:graphicFrame>
      <p:sp>
        <p:nvSpPr>
          <p:cNvPr id="13" name="Down Arrow 12"/>
          <p:cNvSpPr/>
          <p:nvPr/>
        </p:nvSpPr>
        <p:spPr>
          <a:xfrm rot="16200000">
            <a:off x="4457700" y="4991100"/>
            <a:ext cx="533400" cy="9144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Паралелна врска на кондензтори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28600" y="1752600"/>
            <a:ext cx="4419600" cy="19812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Се добива капацитет помал од најмалиот капацитет на врзаните кондензатори.</a:t>
            </a:r>
            <a:endParaRPr 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23559" name="Object 7"/>
          <p:cNvGraphicFramePr>
            <a:graphicFrameLocks noChangeAspect="1"/>
          </p:cNvGraphicFramePr>
          <p:nvPr/>
        </p:nvGraphicFramePr>
        <p:xfrm>
          <a:off x="457200" y="4038600"/>
          <a:ext cx="1752600" cy="1214438"/>
        </p:xfrm>
        <a:graphic>
          <a:graphicData uri="http://schemas.openxmlformats.org/presentationml/2006/ole">
            <p:oleObj spid="_x0000_s23559" name="Equation" r:id="rId8" imgW="622030" imgH="431613" progId="Equation.3">
              <p:embed/>
            </p:oleObj>
          </a:graphicData>
        </a:graphic>
      </p:graphicFrame>
      <p:graphicFrame>
        <p:nvGraphicFramePr>
          <p:cNvPr id="23560" name="Object 8"/>
          <p:cNvGraphicFramePr>
            <a:graphicFrameLocks noChangeAspect="1"/>
          </p:cNvGraphicFramePr>
          <p:nvPr/>
        </p:nvGraphicFramePr>
        <p:xfrm>
          <a:off x="3505200" y="4191000"/>
          <a:ext cx="2651125" cy="908050"/>
        </p:xfrm>
        <a:graphic>
          <a:graphicData uri="http://schemas.openxmlformats.org/presentationml/2006/ole">
            <p:oleObj spid="_x0000_s23560" name="Equation" r:id="rId9" imgW="1269720" imgH="431640" progId="Equation.3">
              <p:embed/>
            </p:oleObj>
          </a:graphicData>
        </a:graphic>
      </p:graphicFrame>
      <p:sp>
        <p:nvSpPr>
          <p:cNvPr id="18" name="Down Arrow 17"/>
          <p:cNvSpPr/>
          <p:nvPr/>
        </p:nvSpPr>
        <p:spPr>
          <a:xfrm rot="16200000">
            <a:off x="2590800" y="4267200"/>
            <a:ext cx="609600" cy="9144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own Arrow 18"/>
          <p:cNvSpPr/>
          <p:nvPr/>
        </p:nvSpPr>
        <p:spPr>
          <a:xfrm rot="16200000">
            <a:off x="6400800" y="4191000"/>
            <a:ext cx="609600" cy="91440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561" name="Object 9"/>
          <p:cNvGraphicFramePr>
            <a:graphicFrameLocks noChangeAspect="1"/>
          </p:cNvGraphicFramePr>
          <p:nvPr/>
        </p:nvGraphicFramePr>
        <p:xfrm>
          <a:off x="7239000" y="4191000"/>
          <a:ext cx="1431925" cy="935038"/>
        </p:xfrm>
        <a:graphic>
          <a:graphicData uri="http://schemas.openxmlformats.org/presentationml/2006/ole">
            <p:oleObj spid="_x0000_s23561" name="Equation" r:id="rId10" imgW="685800" imgH="444240" progId="Equation.3">
              <p:embed/>
            </p:oleObj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200" dirty="0" smtClean="0">
                <a:solidFill>
                  <a:schemeClr val="tx1"/>
                </a:solidFill>
              </a:rPr>
              <a:t>Сериска врска на кондензтори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3" grpId="0" animBg="1"/>
      <p:bldP spid="13" grpId="1" animBg="1"/>
      <p:bldP spid="8" grpId="0" animBg="1"/>
      <p:bldP spid="15" grpId="0" animBg="1"/>
      <p:bldP spid="18" grpId="0" animBg="1"/>
      <p:bldP spid="19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1"/>
            <a:ext cx="8686800" cy="914400"/>
          </a:xfrm>
        </p:spPr>
        <p:txBody>
          <a:bodyPr/>
          <a:lstStyle/>
          <a:p>
            <a:pPr>
              <a:buNone/>
            </a:pPr>
            <a:r>
              <a:rPr lang="mk-MK" dirty="0" smtClean="0"/>
              <a:t>	Да се определи капацитетот на кондензаторот.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5400" dirty="0" smtClean="0">
                <a:solidFill>
                  <a:schemeClr val="tx1"/>
                </a:solidFill>
              </a:rPr>
              <a:t>Пример задача:</a:t>
            </a:r>
            <a:endParaRPr lang="en-US" sz="5400" dirty="0">
              <a:solidFill>
                <a:schemeClr val="tx1"/>
              </a:solidFill>
            </a:endParaRPr>
          </a:p>
        </p:txBody>
      </p:sp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838200" y="2362200"/>
          <a:ext cx="2511425" cy="3695700"/>
        </p:xfrm>
        <a:graphic>
          <a:graphicData uri="http://schemas.openxmlformats.org/presentationml/2006/ole">
            <p:oleObj spid="_x0000_s34818" name="Picture" r:id="rId3" imgW="1066294" imgH="1312361" progId="Word.Picture.8">
              <p:embed/>
            </p:oleObj>
          </a:graphicData>
        </a:graphic>
      </p:graphicFrame>
      <p:graphicFrame>
        <p:nvGraphicFramePr>
          <p:cNvPr id="34819" name="Object 3"/>
          <p:cNvGraphicFramePr>
            <a:graphicFrameLocks noChangeAspect="1"/>
          </p:cNvGraphicFramePr>
          <p:nvPr/>
        </p:nvGraphicFramePr>
        <p:xfrm>
          <a:off x="4876800" y="2438400"/>
          <a:ext cx="2209800" cy="1069975"/>
        </p:xfrm>
        <a:graphic>
          <a:graphicData uri="http://schemas.openxmlformats.org/presentationml/2006/ole">
            <p:oleObj spid="_x0000_s34819" name="Equation" r:id="rId4" imgW="926698" imgH="444307" progId="Equation.3">
              <p:embed/>
            </p:oleObj>
          </a:graphicData>
        </a:graphic>
      </p:graphicFrame>
      <p:graphicFrame>
        <p:nvGraphicFramePr>
          <p:cNvPr id="34820" name="Object 4"/>
          <p:cNvGraphicFramePr>
            <a:graphicFrameLocks noChangeAspect="1"/>
          </p:cNvGraphicFramePr>
          <p:nvPr/>
        </p:nvGraphicFramePr>
        <p:xfrm>
          <a:off x="4648200" y="3810000"/>
          <a:ext cx="2684463" cy="935038"/>
        </p:xfrm>
        <a:graphic>
          <a:graphicData uri="http://schemas.openxmlformats.org/presentationml/2006/ole">
            <p:oleObj spid="_x0000_s34820" name="Equation" r:id="rId5" imgW="1777680" imgH="431640" progId="Equation.3">
              <p:embed/>
            </p:oleObj>
          </a:graphicData>
        </a:graphic>
      </p:graphicFrame>
      <p:graphicFrame>
        <p:nvGraphicFramePr>
          <p:cNvPr id="34821" name="Object 5"/>
          <p:cNvGraphicFramePr>
            <a:graphicFrameLocks noChangeAspect="1"/>
          </p:cNvGraphicFramePr>
          <p:nvPr/>
        </p:nvGraphicFramePr>
        <p:xfrm>
          <a:off x="4572000" y="5181600"/>
          <a:ext cx="2876550" cy="852488"/>
        </p:xfrm>
        <a:graphic>
          <a:graphicData uri="http://schemas.openxmlformats.org/presentationml/2006/ole">
            <p:oleObj spid="_x0000_s34821" name="Equation" r:id="rId6" imgW="19047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061076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00200" y="1828800"/>
            <a:ext cx="8096616" cy="3276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953000" y="0"/>
            <a:ext cx="4191000" cy="68580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000" b="1" dirty="0" smtClean="0"/>
              <a:t>Густина на енергија на елекстростатско поле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838200" y="3352800"/>
          <a:ext cx="2613025" cy="427038"/>
        </p:xfrm>
        <a:graphic>
          <a:graphicData uri="http://schemas.openxmlformats.org/presentationml/2006/ole">
            <p:oleObj spid="_x0000_s24578" name="Equation" r:id="rId3" imgW="1218960" imgH="203040" progId="Equation.3">
              <p:embed/>
            </p:oleObj>
          </a:graphicData>
        </a:graphic>
      </p:graphicFrame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762000" y="4038600"/>
          <a:ext cx="2743200" cy="1060450"/>
        </p:xfrm>
        <a:graphic>
          <a:graphicData uri="http://schemas.openxmlformats.org/presentationml/2006/ole">
            <p:oleObj spid="_x0000_s24579" name="Equation" r:id="rId4" imgW="1256755" imgH="482391" progId="Equation.3">
              <p:embed/>
            </p:oleObj>
          </a:graphicData>
        </a:graphic>
      </p:graphicFrame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554038" y="5334000"/>
          <a:ext cx="2965450" cy="920750"/>
        </p:xfrm>
        <a:graphic>
          <a:graphicData uri="http://schemas.openxmlformats.org/presentationml/2006/ole">
            <p:oleObj spid="_x0000_s24580" name="Equation" r:id="rId5" imgW="1358640" imgH="419040" progId="Equation.3">
              <p:embed/>
            </p:oleObj>
          </a:graphicData>
        </a:graphic>
      </p:graphicFrame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4953000" y="3429000"/>
          <a:ext cx="3429000" cy="935038"/>
        </p:xfrm>
        <a:graphic>
          <a:graphicData uri="http://schemas.openxmlformats.org/presentationml/2006/ole">
            <p:oleObj spid="_x0000_s24581" name="Equation" r:id="rId6" imgW="1777229" imgH="482391" progId="Equation.3">
              <p:embed/>
            </p:oleObj>
          </a:graphicData>
        </a:graphic>
      </p:graphicFrame>
      <p:graphicFrame>
        <p:nvGraphicFramePr>
          <p:cNvPr id="24582" name="Object 6"/>
          <p:cNvGraphicFramePr>
            <a:graphicFrameLocks noChangeAspect="1"/>
          </p:cNvGraphicFramePr>
          <p:nvPr/>
        </p:nvGraphicFramePr>
        <p:xfrm>
          <a:off x="4953000" y="4648200"/>
          <a:ext cx="3429000" cy="1012825"/>
        </p:xfrm>
        <a:graphic>
          <a:graphicData uri="http://schemas.openxmlformats.org/presentationml/2006/ole">
            <p:oleObj spid="_x0000_s24582" name="Equation" r:id="rId7" imgW="1422400" imgH="419100" progId="Equation.3">
              <p:embed/>
            </p:oleObj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0" y="1676400"/>
            <a:ext cx="4572000" cy="12954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800" dirty="0" smtClean="0">
                <a:solidFill>
                  <a:schemeClr val="tx1"/>
                </a:solidFill>
              </a:rPr>
              <a:t>Осамен спроводник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72000" y="1676400"/>
            <a:ext cx="4572000" cy="12954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800" dirty="0" smtClean="0">
                <a:solidFill>
                  <a:schemeClr val="tx1"/>
                </a:solidFill>
              </a:rPr>
              <a:t>Кондензатор</a:t>
            </a:r>
            <a:endParaRPr lang="en-US" sz="2800" dirty="0">
              <a:solidFill>
                <a:schemeClr val="tx1"/>
              </a:solidFill>
            </a:endParaRPr>
          </a:p>
        </p:txBody>
      </p:sp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2133600" y="2286000"/>
          <a:ext cx="4847573" cy="3276600"/>
        </p:xfrm>
        <a:graphic>
          <a:graphicData uri="http://schemas.openxmlformats.org/presentationml/2006/ole">
            <p:oleObj spid="_x0000_s24583" name="Picture" r:id="rId8" imgW="1901952" imgH="1284732" progId="Word.Picture.8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6764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Потенцијална енергија на наелектризирано тело. Енергија на набиен кондензатор.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1676400" y="1676400"/>
          <a:ext cx="1806575" cy="990600"/>
        </p:xfrm>
        <a:graphic>
          <a:graphicData uri="http://schemas.openxmlformats.org/presentationml/2006/ole">
            <p:oleObj spid="_x0000_s25602" name="Equation" r:id="rId3" imgW="711000" imgH="393480" progId="Equation.3">
              <p:embed/>
            </p:oleObj>
          </a:graphicData>
        </a:graphic>
      </p:graphicFrame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5943600" y="1981200"/>
          <a:ext cx="1257300" cy="447675"/>
        </p:xfrm>
        <a:graphic>
          <a:graphicData uri="http://schemas.openxmlformats.org/presentationml/2006/ole">
            <p:oleObj spid="_x0000_s25603" name="Equation" r:id="rId4" imgW="495000" imgH="177480" progId="Equation.3">
              <p:embed/>
            </p:oleObj>
          </a:graphicData>
        </a:graphic>
      </p:graphicFrame>
      <p:graphicFrame>
        <p:nvGraphicFramePr>
          <p:cNvPr id="25604" name="Object 4"/>
          <p:cNvGraphicFramePr>
            <a:graphicFrameLocks noChangeAspect="1"/>
          </p:cNvGraphicFramePr>
          <p:nvPr/>
        </p:nvGraphicFramePr>
        <p:xfrm>
          <a:off x="914400" y="2895600"/>
          <a:ext cx="7239000" cy="1704975"/>
        </p:xfrm>
        <a:graphic>
          <a:graphicData uri="http://schemas.openxmlformats.org/presentationml/2006/ole">
            <p:oleObj spid="_x0000_s25604" name="Equation" r:id="rId5" imgW="2463800" imgH="584200" progId="Equation.3">
              <p:embed/>
            </p:oleObj>
          </a:graphicData>
        </a:graphic>
      </p:graphicFrame>
      <p:graphicFrame>
        <p:nvGraphicFramePr>
          <p:cNvPr id="25605" name="Object 5"/>
          <p:cNvGraphicFramePr>
            <a:graphicFrameLocks noChangeAspect="1"/>
          </p:cNvGraphicFramePr>
          <p:nvPr/>
        </p:nvGraphicFramePr>
        <p:xfrm>
          <a:off x="2514600" y="5029200"/>
          <a:ext cx="3886200" cy="1377950"/>
        </p:xfrm>
        <a:graphic>
          <a:graphicData uri="http://schemas.openxmlformats.org/presentationml/2006/ole">
            <p:oleObj spid="_x0000_s25605" name="Equation" r:id="rId6" imgW="1180588" imgH="418918" progId="Equation.3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371600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Густина на енергија на електростатско поле 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retex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5400"/>
            <a:ext cx="5105400" cy="396650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257800" y="0"/>
            <a:ext cx="3886200" cy="68580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4000" b="1" dirty="0" smtClean="0"/>
              <a:t>Задачи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5" name="Object 7"/>
          <p:cNvGraphicFramePr>
            <a:graphicFrameLocks noChangeAspect="1"/>
          </p:cNvGraphicFramePr>
          <p:nvPr/>
        </p:nvGraphicFramePr>
        <p:xfrm>
          <a:off x="228600" y="1524000"/>
          <a:ext cx="8732838" cy="1628775"/>
        </p:xfrm>
        <a:graphic>
          <a:graphicData uri="http://schemas.openxmlformats.org/presentationml/2006/ole">
            <p:oleObj spid="_x0000_s27655" name="Equation" r:id="rId3" imgW="2654280" imgH="495000" progId="Equation.3">
              <p:embed/>
            </p:oleObj>
          </a:graphicData>
        </a:graphic>
      </p:graphicFrame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mk-MK" dirty="0" smtClean="0"/>
              <a:t>	Радиусот на внатрешната сфера на воздушен сферен кондензатор е </a:t>
            </a:r>
            <a:r>
              <a:rPr lang="en-US" dirty="0" smtClean="0"/>
              <a:t>R1=</a:t>
            </a:r>
            <a:r>
              <a:rPr lang="mk-MK" dirty="0" smtClean="0"/>
              <a:t>3</a:t>
            </a:r>
            <a:r>
              <a:rPr lang="en-US" dirty="0" smtClean="0"/>
              <a:t>cm</a:t>
            </a:r>
            <a:r>
              <a:rPr lang="mk-MK" dirty="0" smtClean="0"/>
              <a:t>, а на надворешната </a:t>
            </a:r>
            <a:r>
              <a:rPr lang="en-US" dirty="0" smtClean="0"/>
              <a:t>R2=</a:t>
            </a:r>
            <a:r>
              <a:rPr lang="mk-MK" dirty="0" smtClean="0"/>
              <a:t>7</a:t>
            </a:r>
            <a:r>
              <a:rPr lang="en-US" dirty="0" smtClean="0"/>
              <a:t>cm</a:t>
            </a:r>
            <a:r>
              <a:rPr lang="mk-MK" dirty="0" smtClean="0"/>
              <a:t>. Помеѓу сферите е приложен напон </a:t>
            </a:r>
            <a:r>
              <a:rPr lang="en-US" dirty="0" smtClean="0"/>
              <a:t>V=2000V. </a:t>
            </a:r>
            <a:r>
              <a:rPr lang="mk-MK" dirty="0" smtClean="0"/>
              <a:t>Колава брзина ќе добие електрон при движење во радијален правец од точка на растојание </a:t>
            </a:r>
            <a:r>
              <a:rPr lang="en-US" dirty="0" smtClean="0"/>
              <a:t>r1=6cm </a:t>
            </a:r>
            <a:r>
              <a:rPr lang="mk-MK" dirty="0" smtClean="0"/>
              <a:t>до точка на растојание </a:t>
            </a:r>
            <a:r>
              <a:rPr lang="en-US" dirty="0" smtClean="0"/>
              <a:t>r2=4cm</a:t>
            </a:r>
            <a:r>
              <a:rPr lang="mk-MK" dirty="0" smtClean="0"/>
              <a:t> од центарот?</a:t>
            </a:r>
            <a:endParaRPr lang="en-US" dirty="0"/>
          </a:p>
        </p:txBody>
      </p:sp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685800" y="1676400"/>
          <a:ext cx="2965450" cy="1419225"/>
        </p:xfrm>
        <a:graphic>
          <a:graphicData uri="http://schemas.openxmlformats.org/presentationml/2006/ole">
            <p:oleObj spid="_x0000_s27650" name="Equation" r:id="rId4" imgW="901440" imgH="431640" progId="Equation.3">
              <p:embed/>
            </p:oleObj>
          </a:graphicData>
        </a:graphic>
      </p:graphicFrame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3890963" y="1676400"/>
          <a:ext cx="4387850" cy="1419225"/>
        </p:xfrm>
        <a:graphic>
          <a:graphicData uri="http://schemas.openxmlformats.org/presentationml/2006/ole">
            <p:oleObj spid="_x0000_s27651" name="Equation" r:id="rId5" imgW="1333440" imgH="431640" progId="Equation.3">
              <p:embed/>
            </p:oleObj>
          </a:graphicData>
        </a:graphic>
      </p:graphicFrame>
      <p:graphicFrame>
        <p:nvGraphicFramePr>
          <p:cNvPr id="27652" name="Object 4"/>
          <p:cNvGraphicFramePr>
            <a:graphicFrameLocks noChangeAspect="1"/>
          </p:cNvGraphicFramePr>
          <p:nvPr/>
        </p:nvGraphicFramePr>
        <p:xfrm>
          <a:off x="996950" y="3429000"/>
          <a:ext cx="2339975" cy="668338"/>
        </p:xfrm>
        <a:graphic>
          <a:graphicData uri="http://schemas.openxmlformats.org/presentationml/2006/ole">
            <p:oleObj spid="_x0000_s27652" name="Equation" r:id="rId6" imgW="711000" imgH="203040" progId="Equation.3">
              <p:embed/>
            </p:oleObj>
          </a:graphicData>
        </a:graphic>
      </p:graphicFrame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5029200" y="3429000"/>
          <a:ext cx="2841625" cy="1419225"/>
        </p:xfrm>
        <a:graphic>
          <a:graphicData uri="http://schemas.openxmlformats.org/presentationml/2006/ole">
            <p:oleObj spid="_x0000_s27653" name="Equation" r:id="rId7" imgW="863280" imgH="431640" progId="Equation.3">
              <p:embed/>
            </p:oleObj>
          </a:graphicData>
        </a:graphic>
      </p:graphicFrame>
      <p:sp>
        <p:nvSpPr>
          <p:cNvPr id="10" name="Circular Arrow 9"/>
          <p:cNvSpPr/>
          <p:nvPr/>
        </p:nvSpPr>
        <p:spPr>
          <a:xfrm rot="5400000">
            <a:off x="7010400" y="2209800"/>
            <a:ext cx="1981200" cy="1828800"/>
          </a:xfrm>
          <a:prstGeom prst="circularArrow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ircular Arrow 10"/>
          <p:cNvSpPr/>
          <p:nvPr/>
        </p:nvSpPr>
        <p:spPr>
          <a:xfrm rot="5400000">
            <a:off x="7086600" y="4191000"/>
            <a:ext cx="1981200" cy="1828800"/>
          </a:xfrm>
          <a:prstGeom prst="circularArrow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7654" name="Object 6"/>
          <p:cNvGraphicFramePr>
            <a:graphicFrameLocks noChangeAspect="1"/>
          </p:cNvGraphicFramePr>
          <p:nvPr/>
        </p:nvGraphicFramePr>
        <p:xfrm>
          <a:off x="3903663" y="5181600"/>
          <a:ext cx="3300412" cy="1419225"/>
        </p:xfrm>
        <a:graphic>
          <a:graphicData uri="http://schemas.openxmlformats.org/presentationml/2006/ole">
            <p:oleObj spid="_x0000_s27654" name="Equation" r:id="rId8" imgW="1002960" imgH="431640" progId="Equation.3">
              <p:embed/>
            </p:oleObj>
          </a:graphicData>
        </a:graphic>
      </p:graphicFrame>
      <p:sp>
        <p:nvSpPr>
          <p:cNvPr id="13" name="Bent Arrow 12"/>
          <p:cNvSpPr/>
          <p:nvPr/>
        </p:nvSpPr>
        <p:spPr>
          <a:xfrm rot="16200000">
            <a:off x="1790700" y="4686300"/>
            <a:ext cx="1905000" cy="762000"/>
          </a:xfrm>
          <a:prstGeom prst="bentArrow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762000" y="3200400"/>
          <a:ext cx="7562850" cy="1585912"/>
        </p:xfrm>
        <a:graphic>
          <a:graphicData uri="http://schemas.openxmlformats.org/presentationml/2006/ole">
            <p:oleObj spid="_x0000_s27657" name="Equation" r:id="rId9" imgW="2298600" imgH="482400" progId="Equation.3">
              <p:embed/>
            </p:oleObj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338138" y="4953000"/>
          <a:ext cx="8272462" cy="1711325"/>
        </p:xfrm>
        <a:graphic>
          <a:graphicData uri="http://schemas.openxmlformats.org/presentationml/2006/ole">
            <p:oleObj spid="_x0000_s27658" name="Equation" r:id="rId10" imgW="2514600" imgH="520560" progId="Equation.3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2954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Задача 1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build="p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mk-MK" dirty="0" smtClean="0"/>
              <a:t>	Во плочест кондензатор со површина на плочите </a:t>
            </a:r>
            <a:r>
              <a:rPr lang="en-US" dirty="0" smtClean="0"/>
              <a:t>S</a:t>
            </a:r>
            <a:r>
              <a:rPr lang="mk-MK" dirty="0" smtClean="0"/>
              <a:t> и растојание помеѓу нив </a:t>
            </a:r>
            <a:r>
              <a:rPr lang="en-US" dirty="0" smtClean="0"/>
              <a:t>d</a:t>
            </a:r>
            <a:r>
              <a:rPr lang="mk-MK" dirty="0" smtClean="0"/>
              <a:t> е поставена мала плочка со димензии еднакви на димензиите на кондензаторот. Колкав е капацитетот на кондензаторот ако дебелината на новата плочка е многу помала од </a:t>
            </a:r>
            <a:r>
              <a:rPr lang="en-US" dirty="0" smtClean="0"/>
              <a:t>d</a:t>
            </a:r>
            <a:r>
              <a:rPr lang="mk-MK" dirty="0" smtClean="0"/>
              <a:t> а е поставена на растојание </a:t>
            </a:r>
            <a:r>
              <a:rPr lang="en-US" dirty="0" smtClean="0"/>
              <a:t>l </a:t>
            </a:r>
            <a:r>
              <a:rPr lang="mk-MK" dirty="0" smtClean="0"/>
              <a:t>од едната плоча на кондензаторот.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1676400"/>
            <a:ext cx="76200" cy="2362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24000" y="1676400"/>
            <a:ext cx="76200" cy="2362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28600" y="2819400"/>
            <a:ext cx="533400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600200" y="2819400"/>
            <a:ext cx="533400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295400" y="1676400"/>
            <a:ext cx="76200" cy="2362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Left Brace 14"/>
          <p:cNvSpPr/>
          <p:nvPr/>
        </p:nvSpPr>
        <p:spPr>
          <a:xfrm rot="16200000">
            <a:off x="876300" y="3848100"/>
            <a:ext cx="685800" cy="1066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Left Brace 15"/>
          <p:cNvSpPr/>
          <p:nvPr/>
        </p:nvSpPr>
        <p:spPr>
          <a:xfrm rot="16200000">
            <a:off x="1333500" y="4000500"/>
            <a:ext cx="228600" cy="304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066800" y="480060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d</a:t>
            </a:r>
            <a:endParaRPr 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295400" y="4267200"/>
            <a:ext cx="240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l</a:t>
            </a:r>
            <a:endParaRPr lang="en-US" b="1" dirty="0"/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2590800" y="1600200"/>
          <a:ext cx="2632075" cy="1293812"/>
        </p:xfrm>
        <a:graphic>
          <a:graphicData uri="http://schemas.openxmlformats.org/presentationml/2006/ole">
            <p:oleObj spid="_x0000_s28674" name="Equation" r:id="rId3" imgW="799920" imgH="393480" progId="Equation.3">
              <p:embed/>
            </p:oleObj>
          </a:graphicData>
        </a:graphic>
      </p:graphicFrame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5943600" y="1600200"/>
          <a:ext cx="2089150" cy="1293813"/>
        </p:xfrm>
        <a:graphic>
          <a:graphicData uri="http://schemas.openxmlformats.org/presentationml/2006/ole">
            <p:oleObj spid="_x0000_s28675" name="Equation" r:id="rId4" imgW="634680" imgH="393480" progId="Equation.3">
              <p:embed/>
            </p:oleObj>
          </a:graphicData>
        </a:graphic>
      </p:graphicFrame>
      <p:graphicFrame>
        <p:nvGraphicFramePr>
          <p:cNvPr id="28676" name="Object 4"/>
          <p:cNvGraphicFramePr>
            <a:graphicFrameLocks noChangeAspect="1"/>
          </p:cNvGraphicFramePr>
          <p:nvPr/>
        </p:nvGraphicFramePr>
        <p:xfrm>
          <a:off x="2590800" y="3048000"/>
          <a:ext cx="5430837" cy="1419225"/>
        </p:xfrm>
        <a:graphic>
          <a:graphicData uri="http://schemas.openxmlformats.org/presentationml/2006/ole">
            <p:oleObj spid="_x0000_s28676" name="Equation" r:id="rId5" imgW="1650960" imgH="431640" progId="Equation.3">
              <p:embed/>
            </p:oleObj>
          </a:graphicData>
        </a:graphic>
      </p:graphicFrame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4456113" y="4876800"/>
          <a:ext cx="1797050" cy="1293813"/>
        </p:xfrm>
        <a:graphic>
          <a:graphicData uri="http://schemas.openxmlformats.org/presentationml/2006/ole">
            <p:oleObj spid="_x0000_s28677" name="Equation" r:id="rId6" imgW="545760" imgH="393480" progId="Equation.3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2954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Задача 2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7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06" name="Object 10"/>
          <p:cNvGraphicFramePr>
            <a:graphicFrameLocks noChangeAspect="1"/>
          </p:cNvGraphicFramePr>
          <p:nvPr/>
        </p:nvGraphicFramePr>
        <p:xfrm>
          <a:off x="1617663" y="3505200"/>
          <a:ext cx="5554662" cy="1419225"/>
        </p:xfrm>
        <a:graphic>
          <a:graphicData uri="http://schemas.openxmlformats.org/presentationml/2006/ole">
            <p:oleObj spid="_x0000_s29706" name="Equation" r:id="rId3" imgW="1688760" imgH="431640" progId="Equation.3">
              <p:embed/>
            </p:oleObj>
          </a:graphicData>
        </a:graphic>
      </p:graphicFrame>
      <p:pic>
        <p:nvPicPr>
          <p:cNvPr id="6" name="Picture 5" descr="Untitl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5600" y="3352800"/>
            <a:ext cx="3373213" cy="288724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1"/>
            <a:ext cx="8686800" cy="1828800"/>
          </a:xfrm>
        </p:spPr>
        <p:txBody>
          <a:bodyPr/>
          <a:lstStyle/>
          <a:p>
            <a:pPr>
              <a:buNone/>
            </a:pPr>
            <a:r>
              <a:rPr lang="mk-MK" dirty="0" smtClean="0"/>
              <a:t>	Колкав е капацитетот на </a:t>
            </a:r>
            <a:r>
              <a:rPr lang="en-US" dirty="0" err="1" smtClean="0"/>
              <a:t>Cx</a:t>
            </a:r>
            <a:r>
              <a:rPr lang="mk-MK" dirty="0" smtClean="0"/>
              <a:t> ако вкупниот капацитет не се менува при отварање на контакот К.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457200" y="1905000"/>
            <a:ext cx="4191000" cy="9906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800" dirty="0" smtClean="0">
                <a:solidFill>
                  <a:schemeClr val="tx1"/>
                </a:solidFill>
              </a:rPr>
              <a:t>При отворен К</a:t>
            </a:r>
            <a:endParaRPr lang="en-US" sz="2800" dirty="0">
              <a:solidFill>
                <a:schemeClr val="tx1"/>
              </a:solidFill>
            </a:endParaRPr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5486400" y="1676400"/>
          <a:ext cx="2798762" cy="1419225"/>
        </p:xfrm>
        <a:graphic>
          <a:graphicData uri="http://schemas.openxmlformats.org/presentationml/2006/ole">
            <p:oleObj spid="_x0000_s29698" name="Equation" r:id="rId5" imgW="850680" imgH="431640" progId="Equation.3">
              <p:embed/>
            </p:oleObj>
          </a:graphicData>
        </a:graphic>
      </p:graphicFrame>
      <p:graphicFrame>
        <p:nvGraphicFramePr>
          <p:cNvPr id="29699" name="Object 3"/>
          <p:cNvGraphicFramePr>
            <a:graphicFrameLocks noChangeAspect="1"/>
          </p:cNvGraphicFramePr>
          <p:nvPr/>
        </p:nvGraphicFramePr>
        <p:xfrm>
          <a:off x="5507038" y="3352800"/>
          <a:ext cx="2757487" cy="1419225"/>
        </p:xfrm>
        <a:graphic>
          <a:graphicData uri="http://schemas.openxmlformats.org/presentationml/2006/ole">
            <p:oleObj spid="_x0000_s29699" name="Equation" r:id="rId6" imgW="838080" imgH="431640" progId="Equation.3">
              <p:embed/>
            </p:oleObj>
          </a:graphicData>
        </a:graphic>
      </p:graphicFrame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3048000" y="4953000"/>
          <a:ext cx="5722937" cy="1419225"/>
        </p:xfrm>
        <a:graphic>
          <a:graphicData uri="http://schemas.openxmlformats.org/presentationml/2006/ole">
            <p:oleObj spid="_x0000_s29700" name="Equation" r:id="rId7" imgW="1739880" imgH="431640" progId="Equation.3">
              <p:embed/>
            </p:oleObj>
          </a:graphicData>
        </a:graphic>
      </p:graphicFrame>
      <p:graphicFrame>
        <p:nvGraphicFramePr>
          <p:cNvPr id="29701" name="Object 5"/>
          <p:cNvGraphicFramePr>
            <a:graphicFrameLocks noChangeAspect="1"/>
          </p:cNvGraphicFramePr>
          <p:nvPr/>
        </p:nvGraphicFramePr>
        <p:xfrm>
          <a:off x="5638800" y="1752600"/>
          <a:ext cx="2422525" cy="750888"/>
        </p:xfrm>
        <a:graphic>
          <a:graphicData uri="http://schemas.openxmlformats.org/presentationml/2006/ole">
            <p:oleObj spid="_x0000_s29701" name="Equation" r:id="rId8" imgW="736560" imgH="228600" progId="Equation.3">
              <p:embed/>
            </p:oleObj>
          </a:graphicData>
        </a:graphic>
      </p:graphicFrame>
      <p:graphicFrame>
        <p:nvGraphicFramePr>
          <p:cNvPr id="29702" name="Object 6"/>
          <p:cNvGraphicFramePr>
            <a:graphicFrameLocks noChangeAspect="1"/>
          </p:cNvGraphicFramePr>
          <p:nvPr/>
        </p:nvGraphicFramePr>
        <p:xfrm>
          <a:off x="5562600" y="2819400"/>
          <a:ext cx="2589213" cy="709612"/>
        </p:xfrm>
        <a:graphic>
          <a:graphicData uri="http://schemas.openxmlformats.org/presentationml/2006/ole">
            <p:oleObj spid="_x0000_s29702" name="Equation" r:id="rId9" imgW="787320" imgH="215640" progId="Equation.3">
              <p:embed/>
            </p:oleObj>
          </a:graphicData>
        </a:graphic>
      </p:graphicFrame>
      <p:graphicFrame>
        <p:nvGraphicFramePr>
          <p:cNvPr id="29703" name="Object 7"/>
          <p:cNvGraphicFramePr>
            <a:graphicFrameLocks noChangeAspect="1"/>
          </p:cNvGraphicFramePr>
          <p:nvPr/>
        </p:nvGraphicFramePr>
        <p:xfrm>
          <a:off x="2590800" y="3646470"/>
          <a:ext cx="6335713" cy="1352568"/>
        </p:xfrm>
        <a:graphic>
          <a:graphicData uri="http://schemas.openxmlformats.org/presentationml/2006/ole">
            <p:oleObj spid="_x0000_s29703" name="Equation" r:id="rId10" imgW="2019240" imgH="431640" progId="Equation.3">
              <p:embed/>
            </p:oleObj>
          </a:graphicData>
        </a:graphic>
      </p:graphicFrame>
      <p:graphicFrame>
        <p:nvGraphicFramePr>
          <p:cNvPr id="29704" name="Object 8"/>
          <p:cNvGraphicFramePr>
            <a:graphicFrameLocks noChangeAspect="1"/>
          </p:cNvGraphicFramePr>
          <p:nvPr/>
        </p:nvGraphicFramePr>
        <p:xfrm>
          <a:off x="3810000" y="5181600"/>
          <a:ext cx="3549650" cy="1417638"/>
        </p:xfrm>
        <a:graphic>
          <a:graphicData uri="http://schemas.openxmlformats.org/presentationml/2006/ole">
            <p:oleObj spid="_x0000_s29704" name="Equation" r:id="rId11" imgW="1079280" imgH="431640" progId="Equation.3">
              <p:embed/>
            </p:oleObj>
          </a:graphicData>
        </a:graphic>
      </p:graphicFrame>
      <p:graphicFrame>
        <p:nvGraphicFramePr>
          <p:cNvPr id="29705" name="Object 9"/>
          <p:cNvGraphicFramePr>
            <a:graphicFrameLocks noChangeAspect="1"/>
          </p:cNvGraphicFramePr>
          <p:nvPr/>
        </p:nvGraphicFramePr>
        <p:xfrm>
          <a:off x="5105400" y="1905000"/>
          <a:ext cx="3759200" cy="1419225"/>
        </p:xfrm>
        <a:graphic>
          <a:graphicData uri="http://schemas.openxmlformats.org/presentationml/2006/ole">
            <p:oleObj spid="_x0000_s29705" name="Equation" r:id="rId12" imgW="1143000" imgH="431640" progId="Equation.3">
              <p:embed/>
            </p:oleObj>
          </a:graphicData>
        </a:graphic>
      </p:graphicFrame>
      <p:graphicFrame>
        <p:nvGraphicFramePr>
          <p:cNvPr id="29707" name="Object 11"/>
          <p:cNvGraphicFramePr>
            <a:graphicFrameLocks noChangeAspect="1"/>
          </p:cNvGraphicFramePr>
          <p:nvPr/>
        </p:nvGraphicFramePr>
        <p:xfrm>
          <a:off x="3810000" y="5257800"/>
          <a:ext cx="1628775" cy="1293812"/>
        </p:xfrm>
        <a:graphic>
          <a:graphicData uri="http://schemas.openxmlformats.org/presentationml/2006/ole">
            <p:oleObj spid="_x0000_s29707" name="Equation" r:id="rId13" imgW="495000" imgH="393480" progId="Equation.3">
              <p:embed/>
            </p:oleObj>
          </a:graphicData>
        </a:graphic>
      </p:graphicFrame>
      <p:sp>
        <p:nvSpPr>
          <p:cNvPr id="20" name="Rounded Rectangle 19"/>
          <p:cNvSpPr/>
          <p:nvPr/>
        </p:nvSpPr>
        <p:spPr>
          <a:xfrm>
            <a:off x="457200" y="1905000"/>
            <a:ext cx="4191000" cy="9906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800" dirty="0" smtClean="0">
                <a:solidFill>
                  <a:schemeClr val="tx1"/>
                </a:solidFill>
              </a:rPr>
              <a:t>При затворен К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0" y="0"/>
            <a:ext cx="9144000" cy="12954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Задача </a:t>
            </a:r>
            <a:r>
              <a:rPr lang="en-US" sz="3600" dirty="0" smtClean="0">
                <a:solidFill>
                  <a:schemeClr val="tx1"/>
                </a:solidFill>
              </a:rPr>
              <a:t>3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32604 0.089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-0.37743 -0.46991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-235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7" grpId="0" animBg="1"/>
      <p:bldP spid="7" grpId="1" animBg="1"/>
      <p:bldP spid="20" grpId="0" animBg="1"/>
      <p:bldP spid="20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1"/>
            <a:ext cx="8686800" cy="2057400"/>
          </a:xfrm>
        </p:spPr>
        <p:txBody>
          <a:bodyPr/>
          <a:lstStyle/>
          <a:p>
            <a:pPr>
              <a:buNone/>
            </a:pPr>
            <a:r>
              <a:rPr lang="mk-MK" dirty="0" smtClean="0"/>
              <a:t>	Четири енакви метални плочки со површина </a:t>
            </a:r>
            <a:r>
              <a:rPr lang="en-US" dirty="0" smtClean="0"/>
              <a:t>S=200cm^2, </a:t>
            </a:r>
            <a:r>
              <a:rPr lang="mk-MK" dirty="0" smtClean="0"/>
              <a:t>се поставени во воздух на растојание </a:t>
            </a:r>
            <a:r>
              <a:rPr lang="en-US" dirty="0" smtClean="0"/>
              <a:t>d=2mm.</a:t>
            </a:r>
            <a:r>
              <a:rPr lang="mk-MK" dirty="0" smtClean="0"/>
              <a:t> Определи го капацитетот, ако тие се поставени како на сликата.</a:t>
            </a:r>
            <a:endParaRPr lang="en-US" dirty="0"/>
          </a:p>
        </p:txBody>
      </p:sp>
      <p:pic>
        <p:nvPicPr>
          <p:cNvPr id="5" name="Picture 4" descr="Untitled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3810000"/>
            <a:ext cx="2391109" cy="2486372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3276600" y="4724400"/>
            <a:ext cx="1295400" cy="457200"/>
          </a:xfrm>
          <a:prstGeom prst="rightArrow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Untitled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400" y="3810000"/>
            <a:ext cx="3019847" cy="2591162"/>
          </a:xfrm>
          <a:prstGeom prst="rect">
            <a:avLst/>
          </a:prstGeom>
        </p:spPr>
      </p:pic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457200" y="1828800"/>
          <a:ext cx="1795463" cy="1293813"/>
        </p:xfrm>
        <a:graphic>
          <a:graphicData uri="http://schemas.openxmlformats.org/presentationml/2006/ole">
            <p:oleObj spid="_x0000_s30722" name="Equation" r:id="rId5" imgW="545760" imgH="393480" progId="Equation.3">
              <p:embed/>
            </p:oleObj>
          </a:graphicData>
        </a:graphic>
      </p:graphicFrame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2438400" y="2133600"/>
          <a:ext cx="2297113" cy="709613"/>
        </p:xfrm>
        <a:graphic>
          <a:graphicData uri="http://schemas.openxmlformats.org/presentationml/2006/ole">
            <p:oleObj spid="_x0000_s30723" name="Equation" r:id="rId6" imgW="698400" imgH="215640" progId="Equation.3">
              <p:embed/>
            </p:oleObj>
          </a:graphicData>
        </a:graphic>
      </p:graphicFrame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5092700" y="1600200"/>
          <a:ext cx="4051300" cy="1919287"/>
        </p:xfrm>
        <a:graphic>
          <a:graphicData uri="http://schemas.openxmlformats.org/presentationml/2006/ole">
            <p:oleObj spid="_x0000_s30724" name="Equation" r:id="rId7" imgW="1231560" imgH="583920" progId="Equation.3">
              <p:embed/>
            </p:oleObj>
          </a:graphicData>
        </a:graphic>
      </p:graphicFrame>
      <p:graphicFrame>
        <p:nvGraphicFramePr>
          <p:cNvPr id="30725" name="Object 5"/>
          <p:cNvGraphicFramePr>
            <a:graphicFrameLocks noChangeAspect="1"/>
          </p:cNvGraphicFramePr>
          <p:nvPr/>
        </p:nvGraphicFramePr>
        <p:xfrm>
          <a:off x="1905000" y="4191000"/>
          <a:ext cx="5053013" cy="1293813"/>
        </p:xfrm>
        <a:graphic>
          <a:graphicData uri="http://schemas.openxmlformats.org/presentationml/2006/ole">
            <p:oleObj spid="_x0000_s30725" name="Equation" r:id="rId8" imgW="1536480" imgH="393480" progId="Equation.3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2954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Задача 4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2974 4.44444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6" grpId="0" animBg="1"/>
      <p:bldP spid="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mk-MK" dirty="0" smtClean="0"/>
              <a:t>	Плочите на еден кондензатор имаат плоштина </a:t>
            </a:r>
            <a:r>
              <a:rPr lang="en-US" dirty="0" smtClean="0"/>
              <a:t>S</a:t>
            </a:r>
            <a:r>
              <a:rPr lang="mk-MK" dirty="0" smtClean="0"/>
              <a:t> и се поставени хоризонтално на растојание </a:t>
            </a:r>
            <a:r>
              <a:rPr lang="en-US" dirty="0" smtClean="0"/>
              <a:t>d</a:t>
            </a:r>
            <a:r>
              <a:rPr lang="mk-MK" dirty="0" smtClean="0"/>
              <a:t>. Едната плоча е прицврстена за пружина со коефициент на еластичност </a:t>
            </a:r>
            <a:r>
              <a:rPr lang="en-US" dirty="0" smtClean="0"/>
              <a:t>k</a:t>
            </a:r>
            <a:r>
              <a:rPr lang="mk-MK" dirty="0" smtClean="0"/>
              <a:t>. Колку ќе се промени растојанието меѓу плочите ако им донесеме понеж </a:t>
            </a:r>
            <a:r>
              <a:rPr lang="en-US" dirty="0" smtClean="0"/>
              <a:t>Q</a:t>
            </a:r>
            <a:r>
              <a:rPr lang="mk-MK" dirty="0" smtClean="0"/>
              <a:t>, ист по големина, но различен по знак.</a:t>
            </a:r>
            <a:endParaRPr lang="en-US" dirty="0"/>
          </a:p>
        </p:txBody>
      </p:sp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1676400" y="1676400"/>
          <a:ext cx="2171700" cy="584200"/>
        </p:xfrm>
        <a:graphic>
          <a:graphicData uri="http://schemas.openxmlformats.org/presentationml/2006/ole">
            <p:oleObj spid="_x0000_s31746" name="Equation" r:id="rId3" imgW="660240" imgH="177480" progId="Equation.3">
              <p:embed/>
            </p:oleObj>
          </a:graphicData>
        </a:graphic>
      </p:graphicFrame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5486400" y="1600200"/>
          <a:ext cx="1712913" cy="793750"/>
        </p:xfrm>
        <a:graphic>
          <a:graphicData uri="http://schemas.openxmlformats.org/presentationml/2006/ole">
            <p:oleObj spid="_x0000_s31747" name="Equation" r:id="rId4" imgW="520560" imgH="241200" progId="Equation.3">
              <p:embed/>
            </p:oleObj>
          </a:graphicData>
        </a:graphic>
      </p:graphicFrame>
      <p:graphicFrame>
        <p:nvGraphicFramePr>
          <p:cNvPr id="31749" name="Object 5"/>
          <p:cNvGraphicFramePr>
            <a:graphicFrameLocks noChangeAspect="1"/>
          </p:cNvGraphicFramePr>
          <p:nvPr/>
        </p:nvGraphicFramePr>
        <p:xfrm>
          <a:off x="5105400" y="2590800"/>
          <a:ext cx="3355975" cy="935038"/>
        </p:xfrm>
        <a:graphic>
          <a:graphicData uri="http://schemas.openxmlformats.org/presentationml/2006/ole">
            <p:oleObj spid="_x0000_s31749" name="Equation" r:id="rId5" imgW="1739880" imgH="482400" progId="Equation.3">
              <p:embed/>
            </p:oleObj>
          </a:graphicData>
        </a:graphic>
      </p:graphicFrame>
      <p:graphicFrame>
        <p:nvGraphicFramePr>
          <p:cNvPr id="31750" name="Object 6"/>
          <p:cNvGraphicFramePr>
            <a:graphicFrameLocks noChangeAspect="1"/>
          </p:cNvGraphicFramePr>
          <p:nvPr/>
        </p:nvGraphicFramePr>
        <p:xfrm>
          <a:off x="1143000" y="2667000"/>
          <a:ext cx="2298700" cy="1295400"/>
        </p:xfrm>
        <a:graphic>
          <a:graphicData uri="http://schemas.openxmlformats.org/presentationml/2006/ole">
            <p:oleObj spid="_x0000_s31750" name="Equation" r:id="rId6" imgW="698400" imgH="393480" progId="Equation.3">
              <p:embed/>
            </p:oleObj>
          </a:graphicData>
        </a:graphic>
      </p:graphicFrame>
      <p:sp>
        <p:nvSpPr>
          <p:cNvPr id="10" name="Left Arrow 9"/>
          <p:cNvSpPr/>
          <p:nvPr/>
        </p:nvSpPr>
        <p:spPr>
          <a:xfrm>
            <a:off x="3733800" y="2819400"/>
            <a:ext cx="1066800" cy="533400"/>
          </a:xfrm>
          <a:prstGeom prst="leftArrow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1751" name="Object 7"/>
          <p:cNvGraphicFramePr>
            <a:graphicFrameLocks noChangeAspect="1"/>
          </p:cNvGraphicFramePr>
          <p:nvPr/>
        </p:nvGraphicFramePr>
        <p:xfrm>
          <a:off x="1143000" y="4267200"/>
          <a:ext cx="1671637" cy="750887"/>
        </p:xfrm>
        <a:graphic>
          <a:graphicData uri="http://schemas.openxmlformats.org/presentationml/2006/ole">
            <p:oleObj spid="_x0000_s31751" name="Equation" r:id="rId7" imgW="507960" imgH="228600" progId="Equation.3">
              <p:embed/>
            </p:oleObj>
          </a:graphicData>
        </a:graphic>
      </p:graphicFrame>
      <p:graphicFrame>
        <p:nvGraphicFramePr>
          <p:cNvPr id="31752" name="Object 8"/>
          <p:cNvGraphicFramePr>
            <a:graphicFrameLocks noChangeAspect="1"/>
          </p:cNvGraphicFramePr>
          <p:nvPr/>
        </p:nvGraphicFramePr>
        <p:xfrm>
          <a:off x="4038600" y="3657600"/>
          <a:ext cx="4597400" cy="1504950"/>
        </p:xfrm>
        <a:graphic>
          <a:graphicData uri="http://schemas.openxmlformats.org/presentationml/2006/ole">
            <p:oleObj spid="_x0000_s31752" name="Equation" r:id="rId8" imgW="1396800" imgH="457200" progId="Equation.3">
              <p:embed/>
            </p:oleObj>
          </a:graphicData>
        </a:graphic>
      </p:graphicFrame>
      <p:graphicFrame>
        <p:nvGraphicFramePr>
          <p:cNvPr id="31753" name="Object 9"/>
          <p:cNvGraphicFramePr>
            <a:graphicFrameLocks noChangeAspect="1"/>
          </p:cNvGraphicFramePr>
          <p:nvPr/>
        </p:nvGraphicFramePr>
        <p:xfrm>
          <a:off x="990600" y="5105400"/>
          <a:ext cx="2216150" cy="1504950"/>
        </p:xfrm>
        <a:graphic>
          <a:graphicData uri="http://schemas.openxmlformats.org/presentationml/2006/ole">
            <p:oleObj spid="_x0000_s31753" name="Equation" r:id="rId9" imgW="672840" imgH="457200" progId="Equation.3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2954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Задача 5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1"/>
            <a:ext cx="8763000" cy="3581400"/>
          </a:xfrm>
        </p:spPr>
        <p:txBody>
          <a:bodyPr/>
          <a:lstStyle/>
          <a:p>
            <a:pPr>
              <a:buNone/>
            </a:pPr>
            <a:r>
              <a:rPr lang="mk-MK" dirty="0" smtClean="0"/>
              <a:t>	Плочест кондензатор се состои од две кружни плочи со радиус </a:t>
            </a:r>
            <a:r>
              <a:rPr lang="en-US" dirty="0" smtClean="0"/>
              <a:t>R=</a:t>
            </a:r>
            <a:r>
              <a:rPr lang="mk-MK" dirty="0" smtClean="0"/>
              <a:t>20</a:t>
            </a:r>
            <a:r>
              <a:rPr lang="en-US" dirty="0" smtClean="0"/>
              <a:t>cm</a:t>
            </a:r>
            <a:r>
              <a:rPr lang="mk-MK" dirty="0" smtClean="0"/>
              <a:t>. Растојанието меѓу плочите е</a:t>
            </a:r>
            <a:r>
              <a:rPr lang="en-US" dirty="0" smtClean="0"/>
              <a:t> d1=1cm</a:t>
            </a:r>
            <a:r>
              <a:rPr lang="mk-MK" dirty="0" smtClean="0"/>
              <a:t>. Кондензаторот го елекризираме до потенцијална разлика </a:t>
            </a:r>
            <a:r>
              <a:rPr lang="en-US" dirty="0" smtClean="0"/>
              <a:t>V</a:t>
            </a:r>
            <a:r>
              <a:rPr lang="mk-MK" dirty="0" smtClean="0"/>
              <a:t>=1500</a:t>
            </a:r>
            <a:r>
              <a:rPr lang="en-US" dirty="0" smtClean="0"/>
              <a:t>V. </a:t>
            </a:r>
            <a:r>
              <a:rPr lang="mk-MK" dirty="0" smtClean="0"/>
              <a:t>Колква работа треба да извршиме за да ги раздалечиме плочите до растојание </a:t>
            </a:r>
            <a:r>
              <a:rPr lang="en-US" dirty="0" smtClean="0"/>
              <a:t>d2=3cm?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0" y="1447800"/>
            <a:ext cx="5486400" cy="20574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2800" dirty="0" smtClean="0">
                <a:solidFill>
                  <a:schemeClr val="tx1"/>
                </a:solidFill>
              </a:rPr>
              <a:t>При раздалечувањето на плочките, се менува потенцијалната енергија, при што полнежот е константен. </a:t>
            </a:r>
            <a:endParaRPr lang="en-US" sz="2800" dirty="0">
              <a:solidFill>
                <a:schemeClr val="tx1"/>
              </a:solidFill>
            </a:endParaRPr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5562600" y="1981200"/>
          <a:ext cx="3429000" cy="1012825"/>
        </p:xfrm>
        <a:graphic>
          <a:graphicData uri="http://schemas.openxmlformats.org/presentationml/2006/ole">
            <p:oleObj spid="_x0000_s32770" name="Equation" r:id="rId3" imgW="1422400" imgH="419100" progId="Equation.3">
              <p:embed/>
            </p:oleObj>
          </a:graphicData>
        </a:graphic>
      </p:graphicFrame>
      <p:sp>
        <p:nvSpPr>
          <p:cNvPr id="7" name="Oval 6"/>
          <p:cNvSpPr/>
          <p:nvPr/>
        </p:nvSpPr>
        <p:spPr>
          <a:xfrm>
            <a:off x="8305800" y="1981200"/>
            <a:ext cx="685800" cy="106680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533400" y="3810000"/>
          <a:ext cx="1285875" cy="1012825"/>
        </p:xfrm>
        <a:graphic>
          <a:graphicData uri="http://schemas.openxmlformats.org/presentationml/2006/ole">
            <p:oleObj spid="_x0000_s32771" name="Equation" r:id="rId4" imgW="533160" imgH="419040" progId="Equation.3">
              <p:embed/>
            </p:oleObj>
          </a:graphicData>
        </a:graphic>
      </p:graphicFrame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2133600" y="3733800"/>
          <a:ext cx="4256087" cy="1166813"/>
        </p:xfrm>
        <a:graphic>
          <a:graphicData uri="http://schemas.openxmlformats.org/presentationml/2006/ole">
            <p:oleObj spid="_x0000_s32772" name="Equation" r:id="rId5" imgW="1765080" imgH="482400" progId="Equation.3">
              <p:embed/>
            </p:oleObj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609600" y="5181600"/>
          <a:ext cx="1408112" cy="1044575"/>
        </p:xfrm>
        <a:graphic>
          <a:graphicData uri="http://schemas.openxmlformats.org/presentationml/2006/ole">
            <p:oleObj spid="_x0000_s32773" name="Equation" r:id="rId6" imgW="583920" imgH="431640" progId="Equation.3">
              <p:embed/>
            </p:oleObj>
          </a:graphicData>
        </a:graphic>
      </p:graphicFrame>
      <p:graphicFrame>
        <p:nvGraphicFramePr>
          <p:cNvPr id="32774" name="Object 6"/>
          <p:cNvGraphicFramePr>
            <a:graphicFrameLocks noChangeAspect="1"/>
          </p:cNvGraphicFramePr>
          <p:nvPr/>
        </p:nvGraphicFramePr>
        <p:xfrm>
          <a:off x="2133600" y="5181600"/>
          <a:ext cx="1470025" cy="1044575"/>
        </p:xfrm>
        <a:graphic>
          <a:graphicData uri="http://schemas.openxmlformats.org/presentationml/2006/ole">
            <p:oleObj spid="_x0000_s32774" name="Equation" r:id="rId7" imgW="609480" imgH="431640" progId="Equation.3">
              <p:embed/>
            </p:oleObj>
          </a:graphicData>
        </a:graphic>
      </p:graphicFrame>
      <p:graphicFrame>
        <p:nvGraphicFramePr>
          <p:cNvPr id="32775" name="Object 7"/>
          <p:cNvGraphicFramePr>
            <a:graphicFrameLocks noChangeAspect="1"/>
          </p:cNvGraphicFramePr>
          <p:nvPr/>
        </p:nvGraphicFramePr>
        <p:xfrm>
          <a:off x="3733800" y="5181600"/>
          <a:ext cx="1255712" cy="522288"/>
        </p:xfrm>
        <a:graphic>
          <a:graphicData uri="http://schemas.openxmlformats.org/presentationml/2006/ole">
            <p:oleObj spid="_x0000_s32775" name="Equation" r:id="rId8" imgW="520560" imgH="215640" progId="Equation.3">
              <p:embed/>
            </p:oleObj>
          </a:graphicData>
        </a:graphic>
      </p:graphicFrame>
      <p:sp>
        <p:nvSpPr>
          <p:cNvPr id="13" name="Bent Arrow 12"/>
          <p:cNvSpPr/>
          <p:nvPr/>
        </p:nvSpPr>
        <p:spPr>
          <a:xfrm rot="5400000" flipH="1">
            <a:off x="5181600" y="4953000"/>
            <a:ext cx="762000" cy="914400"/>
          </a:xfrm>
          <a:prstGeom prst="bentArrow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32776" name="Object 8"/>
          <p:cNvGraphicFramePr>
            <a:graphicFrameLocks noChangeAspect="1"/>
          </p:cNvGraphicFramePr>
          <p:nvPr/>
        </p:nvGraphicFramePr>
        <p:xfrm>
          <a:off x="2133600" y="3733800"/>
          <a:ext cx="3338513" cy="1106488"/>
        </p:xfrm>
        <a:graphic>
          <a:graphicData uri="http://schemas.openxmlformats.org/presentationml/2006/ole">
            <p:oleObj spid="_x0000_s32776" name="Equation" r:id="rId9" imgW="1384200" imgH="457200" progId="Equation.3">
              <p:embed/>
            </p:oleObj>
          </a:graphicData>
        </a:graphic>
      </p:graphicFrame>
      <p:graphicFrame>
        <p:nvGraphicFramePr>
          <p:cNvPr id="32777" name="Object 9"/>
          <p:cNvGraphicFramePr>
            <a:graphicFrameLocks noChangeAspect="1"/>
          </p:cNvGraphicFramePr>
          <p:nvPr/>
        </p:nvGraphicFramePr>
        <p:xfrm>
          <a:off x="3733800" y="5791200"/>
          <a:ext cx="1317625" cy="492125"/>
        </p:xfrm>
        <a:graphic>
          <a:graphicData uri="http://schemas.openxmlformats.org/presentationml/2006/ole">
            <p:oleObj spid="_x0000_s32777" name="Equation" r:id="rId10" imgW="545760" imgH="203040" progId="Equation.3">
              <p:embed/>
            </p:oleObj>
          </a:graphicData>
        </a:graphic>
      </p:graphicFrame>
      <p:graphicFrame>
        <p:nvGraphicFramePr>
          <p:cNvPr id="32778" name="Object 10"/>
          <p:cNvGraphicFramePr>
            <a:graphicFrameLocks noChangeAspect="1"/>
          </p:cNvGraphicFramePr>
          <p:nvPr/>
        </p:nvGraphicFramePr>
        <p:xfrm>
          <a:off x="6553200" y="4114800"/>
          <a:ext cx="1928813" cy="492125"/>
        </p:xfrm>
        <a:graphic>
          <a:graphicData uri="http://schemas.openxmlformats.org/presentationml/2006/ole">
            <p:oleObj spid="_x0000_s32778" name="Equation" r:id="rId11" imgW="799920" imgH="203040" progId="Equation.3">
              <p:embed/>
            </p:oleObj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0" y="0"/>
            <a:ext cx="9144000" cy="12954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k-MK" sz="3600" dirty="0" smtClean="0">
                <a:solidFill>
                  <a:schemeClr val="tx1"/>
                </a:solidFill>
              </a:rPr>
              <a:t>Задача 6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7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397</Words>
  <Application>Microsoft Office PowerPoint</Application>
  <PresentationFormat>On-screen Show (4:3)</PresentationFormat>
  <Paragraphs>67</Paragraphs>
  <Slides>22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Office Theme</vt:lpstr>
      <vt:lpstr>Equation</vt:lpstr>
      <vt:lpstr>Picture</vt:lpstr>
      <vt:lpstr>Microsoft Word Picture</vt:lpstr>
      <vt:lpstr>Microsoft Equation 3.0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Milan</dc:creator>
  <cp:lastModifiedBy>Bobi</cp:lastModifiedBy>
  <cp:revision>68</cp:revision>
  <dcterms:created xsi:type="dcterms:W3CDTF">2006-08-16T00:00:00Z</dcterms:created>
  <dcterms:modified xsi:type="dcterms:W3CDTF">2019-10-27T13:37:18Z</dcterms:modified>
</cp:coreProperties>
</file>