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81" r:id="rId24"/>
    <p:sldId id="276" r:id="rId25"/>
    <p:sldId id="277" r:id="rId26"/>
    <p:sldId id="279" r:id="rId27"/>
    <p:sldId id="278" r:id="rId28"/>
    <p:sldId id="280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CC3300"/>
    <a:srgbClr val="99FF33"/>
    <a:srgbClr val="FFFF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060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>
            <a:extLst>
              <a:ext uri="{FF2B5EF4-FFF2-40B4-BE49-F238E27FC236}">
                <a16:creationId xmlns:a16="http://schemas.microsoft.com/office/drawing/2014/main" id="{B1DAC67A-9679-4559-A650-F3F93C163FE0}"/>
              </a:ext>
            </a:extLst>
          </p:cNvPr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4275" name="Freeform 3">
              <a:extLst>
                <a:ext uri="{FF2B5EF4-FFF2-40B4-BE49-F238E27FC236}">
                  <a16:creationId xmlns:a16="http://schemas.microsoft.com/office/drawing/2014/main" id="{E667B11B-4E44-44DE-B62A-A48D15EAADDE}"/>
                </a:ext>
              </a:extLst>
            </p:cNvPr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>
                <a:gd name="T0" fmla="*/ 329 w 2135"/>
                <a:gd name="T1" fmla="*/ 66 h 1804"/>
                <a:gd name="T2" fmla="*/ 161 w 2135"/>
                <a:gd name="T3" fmla="*/ 30 h 1804"/>
                <a:gd name="T4" fmla="*/ 0 w 2135"/>
                <a:gd name="T5" fmla="*/ 0 h 1804"/>
                <a:gd name="T6" fmla="*/ 0 w 2135"/>
                <a:gd name="T7" fmla="*/ 12 h 1804"/>
                <a:gd name="T8" fmla="*/ 161 w 2135"/>
                <a:gd name="T9" fmla="*/ 42 h 1804"/>
                <a:gd name="T10" fmla="*/ 323 w 2135"/>
                <a:gd name="T11" fmla="*/ 78 h 1804"/>
                <a:gd name="T12" fmla="*/ 556 w 2135"/>
                <a:gd name="T13" fmla="*/ 150 h 1804"/>
                <a:gd name="T14" fmla="*/ 777 w 2135"/>
                <a:gd name="T15" fmla="*/ 245 h 1804"/>
                <a:gd name="T16" fmla="*/ 993 w 2135"/>
                <a:gd name="T17" fmla="*/ 365 h 1804"/>
                <a:gd name="T18" fmla="*/ 1196 w 2135"/>
                <a:gd name="T19" fmla="*/ 503 h 1804"/>
                <a:gd name="T20" fmla="*/ 1381 w 2135"/>
                <a:gd name="T21" fmla="*/ 653 h 1804"/>
                <a:gd name="T22" fmla="*/ 1555 w 2135"/>
                <a:gd name="T23" fmla="*/ 827 h 1804"/>
                <a:gd name="T24" fmla="*/ 1710 w 2135"/>
                <a:gd name="T25" fmla="*/ 1019 h 1804"/>
                <a:gd name="T26" fmla="*/ 1854 w 2135"/>
                <a:gd name="T27" fmla="*/ 1229 h 1804"/>
                <a:gd name="T28" fmla="*/ 1937 w 2135"/>
                <a:gd name="T29" fmla="*/ 1366 h 1804"/>
                <a:gd name="T30" fmla="*/ 2009 w 2135"/>
                <a:gd name="T31" fmla="*/ 1510 h 1804"/>
                <a:gd name="T32" fmla="*/ 2069 w 2135"/>
                <a:gd name="T33" fmla="*/ 1654 h 1804"/>
                <a:gd name="T34" fmla="*/ 2123 w 2135"/>
                <a:gd name="T35" fmla="*/ 1804 h 1804"/>
                <a:gd name="T36" fmla="*/ 2135 w 2135"/>
                <a:gd name="T37" fmla="*/ 1804 h 1804"/>
                <a:gd name="T38" fmla="*/ 2081 w 2135"/>
                <a:gd name="T39" fmla="*/ 1654 h 1804"/>
                <a:gd name="T40" fmla="*/ 2021 w 2135"/>
                <a:gd name="T41" fmla="*/ 1510 h 1804"/>
                <a:gd name="T42" fmla="*/ 1949 w 2135"/>
                <a:gd name="T43" fmla="*/ 1366 h 1804"/>
                <a:gd name="T44" fmla="*/ 1866 w 2135"/>
                <a:gd name="T45" fmla="*/ 1223 h 1804"/>
                <a:gd name="T46" fmla="*/ 1722 w 2135"/>
                <a:gd name="T47" fmla="*/ 1013 h 1804"/>
                <a:gd name="T48" fmla="*/ 1561 w 2135"/>
                <a:gd name="T49" fmla="*/ 821 h 1804"/>
                <a:gd name="T50" fmla="*/ 1387 w 2135"/>
                <a:gd name="T51" fmla="*/ 647 h 1804"/>
                <a:gd name="T52" fmla="*/ 1202 w 2135"/>
                <a:gd name="T53" fmla="*/ 491 h 1804"/>
                <a:gd name="T54" fmla="*/ 999 w 2135"/>
                <a:gd name="T55" fmla="*/ 353 h 1804"/>
                <a:gd name="T56" fmla="*/ 783 w 2135"/>
                <a:gd name="T57" fmla="*/ 239 h 1804"/>
                <a:gd name="T58" fmla="*/ 562 w 2135"/>
                <a:gd name="T59" fmla="*/ 138 h 1804"/>
                <a:gd name="T60" fmla="*/ 329 w 2135"/>
                <a:gd name="T61" fmla="*/ 66 h 1804"/>
                <a:gd name="T62" fmla="*/ 329 w 2135"/>
                <a:gd name="T63" fmla="*/ 66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54276" name="Freeform 4">
              <a:extLst>
                <a:ext uri="{FF2B5EF4-FFF2-40B4-BE49-F238E27FC236}">
                  <a16:creationId xmlns:a16="http://schemas.microsoft.com/office/drawing/2014/main" id="{466D4073-C429-4DDA-AD17-CAC23F9FD03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>
                <a:gd name="T0" fmla="*/ 1854 w 1854"/>
                <a:gd name="T1" fmla="*/ 1858 h 1858"/>
                <a:gd name="T2" fmla="*/ 0 w 1854"/>
                <a:gd name="T3" fmla="*/ 1858 h 1858"/>
                <a:gd name="T4" fmla="*/ 0 w 1854"/>
                <a:gd name="T5" fmla="*/ 0 h 1858"/>
                <a:gd name="T6" fmla="*/ 1854 w 1854"/>
                <a:gd name="T7" fmla="*/ 1858 h 1858"/>
                <a:gd name="T8" fmla="*/ 1854 w 1854"/>
                <a:gd name="T9" fmla="*/ 1858 h 1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54277" name="Freeform 5">
              <a:extLst>
                <a:ext uri="{FF2B5EF4-FFF2-40B4-BE49-F238E27FC236}">
                  <a16:creationId xmlns:a16="http://schemas.microsoft.com/office/drawing/2014/main" id="{B4DBB1ED-5AF2-46B0-BC72-750FC7FF120C}"/>
                </a:ext>
              </a:extLst>
            </p:cNvPr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>
                <a:gd name="T0" fmla="*/ 1640 w 1745"/>
                <a:gd name="T1" fmla="*/ 1377 h 1577"/>
                <a:gd name="T2" fmla="*/ 1692 w 1745"/>
                <a:gd name="T3" fmla="*/ 1479 h 1577"/>
                <a:gd name="T4" fmla="*/ 1732 w 1745"/>
                <a:gd name="T5" fmla="*/ 1577 h 1577"/>
                <a:gd name="T6" fmla="*/ 1745 w 1745"/>
                <a:gd name="T7" fmla="*/ 1577 h 1577"/>
                <a:gd name="T8" fmla="*/ 1703 w 1745"/>
                <a:gd name="T9" fmla="*/ 1469 h 1577"/>
                <a:gd name="T10" fmla="*/ 1649 w 1745"/>
                <a:gd name="T11" fmla="*/ 1367 h 1577"/>
                <a:gd name="T12" fmla="*/ 1535 w 1745"/>
                <a:gd name="T13" fmla="*/ 1157 h 1577"/>
                <a:gd name="T14" fmla="*/ 1395 w 1745"/>
                <a:gd name="T15" fmla="*/ 951 h 1577"/>
                <a:gd name="T16" fmla="*/ 1236 w 1745"/>
                <a:gd name="T17" fmla="*/ 756 h 1577"/>
                <a:gd name="T18" fmla="*/ 1061 w 1745"/>
                <a:gd name="T19" fmla="*/ 582 h 1577"/>
                <a:gd name="T20" fmla="*/ 876 w 1745"/>
                <a:gd name="T21" fmla="*/ 426 h 1577"/>
                <a:gd name="T22" fmla="*/ 672 w 1745"/>
                <a:gd name="T23" fmla="*/ 294 h 1577"/>
                <a:gd name="T24" fmla="*/ 455 w 1745"/>
                <a:gd name="T25" fmla="*/ 174 h 1577"/>
                <a:gd name="T26" fmla="*/ 234 w 1745"/>
                <a:gd name="T27" fmla="*/ 78 h 1577"/>
                <a:gd name="T28" fmla="*/ 0 w 1745"/>
                <a:gd name="T29" fmla="*/ 0 h 1577"/>
                <a:gd name="T30" fmla="*/ 0 w 1745"/>
                <a:gd name="T31" fmla="*/ 12 h 1577"/>
                <a:gd name="T32" fmla="*/ 222 w 1745"/>
                <a:gd name="T33" fmla="*/ 89 h 1577"/>
                <a:gd name="T34" fmla="*/ 446 w 1745"/>
                <a:gd name="T35" fmla="*/ 185 h 1577"/>
                <a:gd name="T36" fmla="*/ 662 w 1745"/>
                <a:gd name="T37" fmla="*/ 305 h 1577"/>
                <a:gd name="T38" fmla="*/ 866 w 1745"/>
                <a:gd name="T39" fmla="*/ 437 h 1577"/>
                <a:gd name="T40" fmla="*/ 1052 w 1745"/>
                <a:gd name="T41" fmla="*/ 593 h 1577"/>
                <a:gd name="T42" fmla="*/ 1226 w 1745"/>
                <a:gd name="T43" fmla="*/ 767 h 1577"/>
                <a:gd name="T44" fmla="*/ 1385 w 1745"/>
                <a:gd name="T45" fmla="*/ 960 h 1577"/>
                <a:gd name="T46" fmla="*/ 1526 w 1745"/>
                <a:gd name="T47" fmla="*/ 1167 h 1577"/>
                <a:gd name="T48" fmla="*/ 1640 w 1745"/>
                <a:gd name="T49" fmla="*/ 1377 h 15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54278" name="Freeform 6">
              <a:extLst>
                <a:ext uri="{FF2B5EF4-FFF2-40B4-BE49-F238E27FC236}">
                  <a16:creationId xmlns:a16="http://schemas.microsoft.com/office/drawing/2014/main" id="{0AD00762-7141-4644-83F4-20FD2BDF517F}"/>
                </a:ext>
              </a:extLst>
            </p:cNvPr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>
                <a:gd name="T0" fmla="*/ 0 w 1745"/>
                <a:gd name="T1" fmla="*/ 0 h 1768"/>
                <a:gd name="T2" fmla="*/ 0 w 1745"/>
                <a:gd name="T3" fmla="*/ 12 h 1768"/>
                <a:gd name="T4" fmla="*/ 210 w 1745"/>
                <a:gd name="T5" fmla="*/ 88 h 1768"/>
                <a:gd name="T6" fmla="*/ 426 w 1745"/>
                <a:gd name="T7" fmla="*/ 190 h 1768"/>
                <a:gd name="T8" fmla="*/ 630 w 1745"/>
                <a:gd name="T9" fmla="*/ 304 h 1768"/>
                <a:gd name="T10" fmla="*/ 818 w 1745"/>
                <a:gd name="T11" fmla="*/ 442 h 1768"/>
                <a:gd name="T12" fmla="*/ 998 w 1745"/>
                <a:gd name="T13" fmla="*/ 592 h 1768"/>
                <a:gd name="T14" fmla="*/ 1164 w 1745"/>
                <a:gd name="T15" fmla="*/ 766 h 1768"/>
                <a:gd name="T16" fmla="*/ 1310 w 1745"/>
                <a:gd name="T17" fmla="*/ 942 h 1768"/>
                <a:gd name="T18" fmla="*/ 1454 w 1745"/>
                <a:gd name="T19" fmla="*/ 1146 h 1768"/>
                <a:gd name="T20" fmla="*/ 1536 w 1745"/>
                <a:gd name="T21" fmla="*/ 1298 h 1768"/>
                <a:gd name="T22" fmla="*/ 1614 w 1745"/>
                <a:gd name="T23" fmla="*/ 1456 h 1768"/>
                <a:gd name="T24" fmla="*/ 1682 w 1745"/>
                <a:gd name="T25" fmla="*/ 1616 h 1768"/>
                <a:gd name="T26" fmla="*/ 1733 w 1745"/>
                <a:gd name="T27" fmla="*/ 1768 h 1768"/>
                <a:gd name="T28" fmla="*/ 1745 w 1745"/>
                <a:gd name="T29" fmla="*/ 1768 h 1768"/>
                <a:gd name="T30" fmla="*/ 1691 w 1745"/>
                <a:gd name="T31" fmla="*/ 1606 h 1768"/>
                <a:gd name="T32" fmla="*/ 1623 w 1745"/>
                <a:gd name="T33" fmla="*/ 1445 h 1768"/>
                <a:gd name="T34" fmla="*/ 1547 w 1745"/>
                <a:gd name="T35" fmla="*/ 1288 h 1768"/>
                <a:gd name="T36" fmla="*/ 1463 w 1745"/>
                <a:gd name="T37" fmla="*/ 1136 h 1768"/>
                <a:gd name="T38" fmla="*/ 1320 w 1745"/>
                <a:gd name="T39" fmla="*/ 932 h 1768"/>
                <a:gd name="T40" fmla="*/ 1173 w 1745"/>
                <a:gd name="T41" fmla="*/ 755 h 1768"/>
                <a:gd name="T42" fmla="*/ 1008 w 1745"/>
                <a:gd name="T43" fmla="*/ 581 h 1768"/>
                <a:gd name="T44" fmla="*/ 827 w 1745"/>
                <a:gd name="T45" fmla="*/ 431 h 1768"/>
                <a:gd name="T46" fmla="*/ 642 w 1745"/>
                <a:gd name="T47" fmla="*/ 293 h 1768"/>
                <a:gd name="T48" fmla="*/ 437 w 1745"/>
                <a:gd name="T49" fmla="*/ 179 h 1768"/>
                <a:gd name="T50" fmla="*/ 222 w 1745"/>
                <a:gd name="T51" fmla="*/ 78 h 1768"/>
                <a:gd name="T52" fmla="*/ 0 w 1745"/>
                <a:gd name="T53" fmla="*/ 0 h 1768"/>
                <a:gd name="T54" fmla="*/ 0 w 1745"/>
                <a:gd name="T55" fmla="*/ 0 h 1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54279" name="Oval 7">
              <a:extLst>
                <a:ext uri="{FF2B5EF4-FFF2-40B4-BE49-F238E27FC236}">
                  <a16:creationId xmlns:a16="http://schemas.microsoft.com/office/drawing/2014/main" id="{7FA07F09-D05D-4B0D-8CF3-80C27852BC0F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54280" name="Oval 8">
              <a:extLst>
                <a:ext uri="{FF2B5EF4-FFF2-40B4-BE49-F238E27FC236}">
                  <a16:creationId xmlns:a16="http://schemas.microsoft.com/office/drawing/2014/main" id="{4D1FF76E-3000-4060-85A0-3F298ED68C45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54281" name="Oval 9">
              <a:extLst>
                <a:ext uri="{FF2B5EF4-FFF2-40B4-BE49-F238E27FC236}">
                  <a16:creationId xmlns:a16="http://schemas.microsoft.com/office/drawing/2014/main" id="{18337EDF-52A9-4F73-A0E8-BA7BEF865128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</p:grpSp>
      <p:sp>
        <p:nvSpPr>
          <p:cNvPr id="54282" name="Rectangle 10">
            <a:extLst>
              <a:ext uri="{FF2B5EF4-FFF2-40B4-BE49-F238E27FC236}">
                <a16:creationId xmlns:a16="http://schemas.microsoft.com/office/drawing/2014/main" id="{51A76BFD-F6B3-4259-82E0-0533AA789A6C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en-GB" altLang="LID4096" noProof="0"/>
              <a:t>Click to edit Master title style</a:t>
            </a:r>
          </a:p>
        </p:txBody>
      </p:sp>
      <p:sp>
        <p:nvSpPr>
          <p:cNvPr id="54283" name="Rectangle 11">
            <a:extLst>
              <a:ext uri="{FF2B5EF4-FFF2-40B4-BE49-F238E27FC236}">
                <a16:creationId xmlns:a16="http://schemas.microsoft.com/office/drawing/2014/main" id="{51FC866C-7AEC-42B4-8C16-56A413BB10CF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GB" altLang="LID4096" noProof="0"/>
              <a:t>Click to edit Master subtitle style</a:t>
            </a:r>
          </a:p>
        </p:txBody>
      </p:sp>
      <p:sp>
        <p:nvSpPr>
          <p:cNvPr id="54284" name="Rectangle 12">
            <a:extLst>
              <a:ext uri="{FF2B5EF4-FFF2-40B4-BE49-F238E27FC236}">
                <a16:creationId xmlns:a16="http://schemas.microsoft.com/office/drawing/2014/main" id="{34DFF7D3-2314-45AD-8542-27B46448256E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54285" name="Rectangle 13">
            <a:extLst>
              <a:ext uri="{FF2B5EF4-FFF2-40B4-BE49-F238E27FC236}">
                <a16:creationId xmlns:a16="http://schemas.microsoft.com/office/drawing/2014/main" id="{67410BB8-ED3E-43A0-B49E-C1DCA9A985D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54286" name="Rectangle 14">
            <a:extLst>
              <a:ext uri="{FF2B5EF4-FFF2-40B4-BE49-F238E27FC236}">
                <a16:creationId xmlns:a16="http://schemas.microsoft.com/office/drawing/2014/main" id="{5C9A0019-BD60-4E15-BE36-3DE376C9278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14D8C12-9AE7-4617-8C75-C1A4990DCEFE}" type="slidenum">
              <a:rPr lang="en-GB" altLang="LID4096"/>
              <a:pPr/>
              <a:t>‹#›</a:t>
            </a:fld>
            <a:endParaRPr lang="en-GB" altLang="LID4096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ADA7F-8583-4263-8E32-957A505AE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CAD58B-F2F9-40AE-B960-E26D5D0554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CD50D-5901-4129-88F6-47CE62121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D2954-430F-4159-8F68-B2E1C2BDF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9C52A-4335-4950-9C01-2D7D6F6F8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5045D-01AE-4C0C-98AB-BA9EA02D7C23}" type="slidenum">
              <a:rPr lang="en-GB" altLang="LID4096"/>
              <a:pPr/>
              <a:t>‹#›</a:t>
            </a:fld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958605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68469-5690-4A4A-8E8D-549046BDB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7742EB-B15E-4C27-BC55-174D1972BC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C70965-B84C-4541-A016-CC7184C4D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60A5A9-5C00-455A-91ED-D8B533644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BBF643-F4A7-4B6F-A240-88933DD38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68D0C5-BB4D-47E8-B58D-177E879191B9}" type="slidenum">
              <a:rPr lang="en-GB" altLang="LID4096"/>
              <a:pPr/>
              <a:t>‹#›</a:t>
            </a:fld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2104963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AB3BB-9004-4E99-A027-580C0C67E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CF910-9968-4DAC-97E7-2A0331C519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E51E3F-7243-4FB5-84BA-BAD71697C5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A842CB-67F1-4E1C-AF2E-438EBDF18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7A3479-124F-48F5-AAC1-FE12EB83F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F0662D-F6F2-4A66-9997-1834BCE0F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FA051-7342-4777-8360-00D0A3D89F91}" type="slidenum">
              <a:rPr lang="en-GB" altLang="LID4096"/>
              <a:pPr/>
              <a:t>‹#›</a:t>
            </a:fld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4100942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E34F2-F1D5-48E8-9AED-013E320C7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0A4013-5311-42CF-9D43-CF4459BE5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6C4E37-872C-4C1B-A149-4944D4029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DE94E7-99AE-40DC-BD14-AFA042F74E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B88B8C-C388-42E9-A433-A2EC451AE8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B622D40-BF67-4C17-8614-8E018AD5F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1118E2-C289-4CCF-882A-D82A673C2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C63EEF-0D42-48C2-9A40-6934CAC90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A76BE7-7C5D-4416-832D-00CD820B8C4B}" type="slidenum">
              <a:rPr lang="en-GB" altLang="LID4096"/>
              <a:pPr/>
              <a:t>‹#›</a:t>
            </a:fld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4189589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95548-A39D-484F-9578-9F5B75ABB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D3F55A-A58C-4FA2-9C5E-DF091DB0C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3C66B9-4D36-4B6C-92CE-8F0967430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5EBDF5-BD40-4F7C-9A0E-A5117DE43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55BAF8-676F-4A15-82D9-3937D66BB1E2}" type="slidenum">
              <a:rPr lang="en-GB" altLang="LID4096"/>
              <a:pPr/>
              <a:t>‹#›</a:t>
            </a:fld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2548630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81798A-23D0-4C3C-944C-58AEF2434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75FEB3-F54C-4F93-9C4A-E0866898B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BC818B-3A04-4576-AD1F-CA95085AB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73CAEE-0240-4E77-A4BA-8A671100A8D9}" type="slidenum">
              <a:rPr lang="en-GB" altLang="LID4096"/>
              <a:pPr/>
              <a:t>‹#›</a:t>
            </a:fld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1197409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85B11-3000-4CD3-9C42-E1C07D651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9D606-12ED-476A-BF1E-1FCEEA496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F270F3-81D1-41AC-B345-710DE4B60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A7A1A6-4D89-40C9-B640-C29B31BD5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A1E40F-B33C-4687-8C72-FEFC8AD41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56861F-05BD-4574-A34C-5A78F8778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3BACC1-6A19-465E-941E-90AF4DE4AD32}" type="slidenum">
              <a:rPr lang="en-GB" altLang="LID4096"/>
              <a:pPr/>
              <a:t>‹#›</a:t>
            </a:fld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3901823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4A4CF-C8F9-47C1-9A84-0786A572B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FFF4D8-244D-4DE9-92BF-335393DF6B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E1CC58-305B-466A-BA59-2D12E164F6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1C0D27-5C86-48EB-8256-F5B5135C9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ECC885-FCF6-4067-987D-2EE925673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26DE11-1453-41A8-B825-193D5403B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7C456E-3C7B-4B8F-AA21-276BC6BFF811}" type="slidenum">
              <a:rPr lang="en-GB" altLang="LID4096"/>
              <a:pPr/>
              <a:t>‹#›</a:t>
            </a:fld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3816306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32EBD-947C-4226-B795-B3F4BA32F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36975A-2470-4DD7-B28C-B47BCF7EBC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34357-D468-4FD4-9D48-3F7693D87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1722CE-4019-4161-A6A8-1FF6BFCD6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F9C23D-8239-4382-8C46-39239A9A9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123180-C8F1-4E33-814B-4EF9A468B491}" type="slidenum">
              <a:rPr lang="en-GB" altLang="LID4096"/>
              <a:pPr/>
              <a:t>‹#›</a:t>
            </a:fld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365587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50F449-9B29-4C13-BC4B-8CE9D7A184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C1CC4E-9FF2-43B2-81A9-47CA025327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20A175-DB8F-494D-B4D6-2323D105A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454AA0-24EB-440A-BD98-8A6A273E7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AE01D-CFE6-405D-B8C9-8BF8AF89E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B3CA87-E6F9-46BD-A0AB-E6C80F466869}" type="slidenum">
              <a:rPr lang="en-GB" altLang="LID4096"/>
              <a:pPr/>
              <a:t>‹#›</a:t>
            </a:fld>
            <a:endParaRPr lang="en-GB" altLang="LID4096"/>
          </a:p>
        </p:txBody>
      </p:sp>
    </p:spTree>
    <p:extLst>
      <p:ext uri="{BB962C8B-B14F-4D97-AF65-F5344CB8AC3E}">
        <p14:creationId xmlns:p14="http://schemas.microsoft.com/office/powerpoint/2010/main" val="1696828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>
            <a:extLst>
              <a:ext uri="{FF2B5EF4-FFF2-40B4-BE49-F238E27FC236}">
                <a16:creationId xmlns:a16="http://schemas.microsoft.com/office/drawing/2014/main" id="{23314738-6E63-4ED5-8EE0-D878DFE6CF71}"/>
              </a:ext>
            </a:extLst>
          </p:cNvPr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3251" name="Freeform 3">
              <a:extLst>
                <a:ext uri="{FF2B5EF4-FFF2-40B4-BE49-F238E27FC236}">
                  <a16:creationId xmlns:a16="http://schemas.microsoft.com/office/drawing/2014/main" id="{E35511B6-A6A0-46AB-AE6D-51D06AA42526}"/>
                </a:ext>
              </a:extLst>
            </p:cNvPr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>
                <a:gd name="T0" fmla="*/ 329 w 2135"/>
                <a:gd name="T1" fmla="*/ 66 h 1804"/>
                <a:gd name="T2" fmla="*/ 161 w 2135"/>
                <a:gd name="T3" fmla="*/ 30 h 1804"/>
                <a:gd name="T4" fmla="*/ 0 w 2135"/>
                <a:gd name="T5" fmla="*/ 0 h 1804"/>
                <a:gd name="T6" fmla="*/ 0 w 2135"/>
                <a:gd name="T7" fmla="*/ 12 h 1804"/>
                <a:gd name="T8" fmla="*/ 161 w 2135"/>
                <a:gd name="T9" fmla="*/ 42 h 1804"/>
                <a:gd name="T10" fmla="*/ 323 w 2135"/>
                <a:gd name="T11" fmla="*/ 78 h 1804"/>
                <a:gd name="T12" fmla="*/ 556 w 2135"/>
                <a:gd name="T13" fmla="*/ 150 h 1804"/>
                <a:gd name="T14" fmla="*/ 777 w 2135"/>
                <a:gd name="T15" fmla="*/ 245 h 1804"/>
                <a:gd name="T16" fmla="*/ 993 w 2135"/>
                <a:gd name="T17" fmla="*/ 365 h 1804"/>
                <a:gd name="T18" fmla="*/ 1196 w 2135"/>
                <a:gd name="T19" fmla="*/ 503 h 1804"/>
                <a:gd name="T20" fmla="*/ 1381 w 2135"/>
                <a:gd name="T21" fmla="*/ 653 h 1804"/>
                <a:gd name="T22" fmla="*/ 1555 w 2135"/>
                <a:gd name="T23" fmla="*/ 827 h 1804"/>
                <a:gd name="T24" fmla="*/ 1710 w 2135"/>
                <a:gd name="T25" fmla="*/ 1019 h 1804"/>
                <a:gd name="T26" fmla="*/ 1854 w 2135"/>
                <a:gd name="T27" fmla="*/ 1229 h 1804"/>
                <a:gd name="T28" fmla="*/ 1937 w 2135"/>
                <a:gd name="T29" fmla="*/ 1366 h 1804"/>
                <a:gd name="T30" fmla="*/ 2009 w 2135"/>
                <a:gd name="T31" fmla="*/ 1510 h 1804"/>
                <a:gd name="T32" fmla="*/ 2069 w 2135"/>
                <a:gd name="T33" fmla="*/ 1654 h 1804"/>
                <a:gd name="T34" fmla="*/ 2123 w 2135"/>
                <a:gd name="T35" fmla="*/ 1804 h 1804"/>
                <a:gd name="T36" fmla="*/ 2135 w 2135"/>
                <a:gd name="T37" fmla="*/ 1804 h 1804"/>
                <a:gd name="T38" fmla="*/ 2081 w 2135"/>
                <a:gd name="T39" fmla="*/ 1654 h 1804"/>
                <a:gd name="T40" fmla="*/ 2021 w 2135"/>
                <a:gd name="T41" fmla="*/ 1510 h 1804"/>
                <a:gd name="T42" fmla="*/ 1949 w 2135"/>
                <a:gd name="T43" fmla="*/ 1366 h 1804"/>
                <a:gd name="T44" fmla="*/ 1866 w 2135"/>
                <a:gd name="T45" fmla="*/ 1223 h 1804"/>
                <a:gd name="T46" fmla="*/ 1722 w 2135"/>
                <a:gd name="T47" fmla="*/ 1013 h 1804"/>
                <a:gd name="T48" fmla="*/ 1561 w 2135"/>
                <a:gd name="T49" fmla="*/ 821 h 1804"/>
                <a:gd name="T50" fmla="*/ 1387 w 2135"/>
                <a:gd name="T51" fmla="*/ 647 h 1804"/>
                <a:gd name="T52" fmla="*/ 1202 w 2135"/>
                <a:gd name="T53" fmla="*/ 491 h 1804"/>
                <a:gd name="T54" fmla="*/ 999 w 2135"/>
                <a:gd name="T55" fmla="*/ 353 h 1804"/>
                <a:gd name="T56" fmla="*/ 783 w 2135"/>
                <a:gd name="T57" fmla="*/ 239 h 1804"/>
                <a:gd name="T58" fmla="*/ 562 w 2135"/>
                <a:gd name="T59" fmla="*/ 138 h 1804"/>
                <a:gd name="T60" fmla="*/ 329 w 2135"/>
                <a:gd name="T61" fmla="*/ 66 h 1804"/>
                <a:gd name="T62" fmla="*/ 329 w 2135"/>
                <a:gd name="T63" fmla="*/ 66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53252" name="Freeform 4">
              <a:extLst>
                <a:ext uri="{FF2B5EF4-FFF2-40B4-BE49-F238E27FC236}">
                  <a16:creationId xmlns:a16="http://schemas.microsoft.com/office/drawing/2014/main" id="{7C5A2BB6-AFBF-407E-9EB4-6D37EEEEAF1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>
                <a:gd name="T0" fmla="*/ 1854 w 1854"/>
                <a:gd name="T1" fmla="*/ 1858 h 1858"/>
                <a:gd name="T2" fmla="*/ 0 w 1854"/>
                <a:gd name="T3" fmla="*/ 1858 h 1858"/>
                <a:gd name="T4" fmla="*/ 0 w 1854"/>
                <a:gd name="T5" fmla="*/ 0 h 1858"/>
                <a:gd name="T6" fmla="*/ 1854 w 1854"/>
                <a:gd name="T7" fmla="*/ 1858 h 1858"/>
                <a:gd name="T8" fmla="*/ 1854 w 1854"/>
                <a:gd name="T9" fmla="*/ 1858 h 1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53253" name="Freeform 5">
              <a:extLst>
                <a:ext uri="{FF2B5EF4-FFF2-40B4-BE49-F238E27FC236}">
                  <a16:creationId xmlns:a16="http://schemas.microsoft.com/office/drawing/2014/main" id="{478E7444-786F-4231-B49F-80335356A270}"/>
                </a:ext>
              </a:extLst>
            </p:cNvPr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>
                <a:gd name="T0" fmla="*/ 1640 w 1745"/>
                <a:gd name="T1" fmla="*/ 1377 h 1577"/>
                <a:gd name="T2" fmla="*/ 1692 w 1745"/>
                <a:gd name="T3" fmla="*/ 1479 h 1577"/>
                <a:gd name="T4" fmla="*/ 1732 w 1745"/>
                <a:gd name="T5" fmla="*/ 1577 h 1577"/>
                <a:gd name="T6" fmla="*/ 1745 w 1745"/>
                <a:gd name="T7" fmla="*/ 1577 h 1577"/>
                <a:gd name="T8" fmla="*/ 1703 w 1745"/>
                <a:gd name="T9" fmla="*/ 1469 h 1577"/>
                <a:gd name="T10" fmla="*/ 1649 w 1745"/>
                <a:gd name="T11" fmla="*/ 1367 h 1577"/>
                <a:gd name="T12" fmla="*/ 1535 w 1745"/>
                <a:gd name="T13" fmla="*/ 1157 h 1577"/>
                <a:gd name="T14" fmla="*/ 1395 w 1745"/>
                <a:gd name="T15" fmla="*/ 951 h 1577"/>
                <a:gd name="T16" fmla="*/ 1236 w 1745"/>
                <a:gd name="T17" fmla="*/ 756 h 1577"/>
                <a:gd name="T18" fmla="*/ 1061 w 1745"/>
                <a:gd name="T19" fmla="*/ 582 h 1577"/>
                <a:gd name="T20" fmla="*/ 876 w 1745"/>
                <a:gd name="T21" fmla="*/ 426 h 1577"/>
                <a:gd name="T22" fmla="*/ 672 w 1745"/>
                <a:gd name="T23" fmla="*/ 294 h 1577"/>
                <a:gd name="T24" fmla="*/ 455 w 1745"/>
                <a:gd name="T25" fmla="*/ 174 h 1577"/>
                <a:gd name="T26" fmla="*/ 234 w 1745"/>
                <a:gd name="T27" fmla="*/ 78 h 1577"/>
                <a:gd name="T28" fmla="*/ 0 w 1745"/>
                <a:gd name="T29" fmla="*/ 0 h 1577"/>
                <a:gd name="T30" fmla="*/ 0 w 1745"/>
                <a:gd name="T31" fmla="*/ 12 h 1577"/>
                <a:gd name="T32" fmla="*/ 222 w 1745"/>
                <a:gd name="T33" fmla="*/ 89 h 1577"/>
                <a:gd name="T34" fmla="*/ 446 w 1745"/>
                <a:gd name="T35" fmla="*/ 185 h 1577"/>
                <a:gd name="T36" fmla="*/ 662 w 1745"/>
                <a:gd name="T37" fmla="*/ 305 h 1577"/>
                <a:gd name="T38" fmla="*/ 866 w 1745"/>
                <a:gd name="T39" fmla="*/ 437 h 1577"/>
                <a:gd name="T40" fmla="*/ 1052 w 1745"/>
                <a:gd name="T41" fmla="*/ 593 h 1577"/>
                <a:gd name="T42" fmla="*/ 1226 w 1745"/>
                <a:gd name="T43" fmla="*/ 767 h 1577"/>
                <a:gd name="T44" fmla="*/ 1385 w 1745"/>
                <a:gd name="T45" fmla="*/ 960 h 1577"/>
                <a:gd name="T46" fmla="*/ 1526 w 1745"/>
                <a:gd name="T47" fmla="*/ 1167 h 1577"/>
                <a:gd name="T48" fmla="*/ 1640 w 1745"/>
                <a:gd name="T49" fmla="*/ 1377 h 15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53254" name="Freeform 6">
              <a:extLst>
                <a:ext uri="{FF2B5EF4-FFF2-40B4-BE49-F238E27FC236}">
                  <a16:creationId xmlns:a16="http://schemas.microsoft.com/office/drawing/2014/main" id="{9926E77C-F590-4D5C-A896-710AEAB62EC0}"/>
                </a:ext>
              </a:extLst>
            </p:cNvPr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>
                <a:gd name="T0" fmla="*/ 0 w 1745"/>
                <a:gd name="T1" fmla="*/ 0 h 1768"/>
                <a:gd name="T2" fmla="*/ 0 w 1745"/>
                <a:gd name="T3" fmla="*/ 12 h 1768"/>
                <a:gd name="T4" fmla="*/ 210 w 1745"/>
                <a:gd name="T5" fmla="*/ 88 h 1768"/>
                <a:gd name="T6" fmla="*/ 426 w 1745"/>
                <a:gd name="T7" fmla="*/ 190 h 1768"/>
                <a:gd name="T8" fmla="*/ 630 w 1745"/>
                <a:gd name="T9" fmla="*/ 304 h 1768"/>
                <a:gd name="T10" fmla="*/ 818 w 1745"/>
                <a:gd name="T11" fmla="*/ 442 h 1768"/>
                <a:gd name="T12" fmla="*/ 998 w 1745"/>
                <a:gd name="T13" fmla="*/ 592 h 1768"/>
                <a:gd name="T14" fmla="*/ 1164 w 1745"/>
                <a:gd name="T15" fmla="*/ 766 h 1768"/>
                <a:gd name="T16" fmla="*/ 1310 w 1745"/>
                <a:gd name="T17" fmla="*/ 942 h 1768"/>
                <a:gd name="T18" fmla="*/ 1454 w 1745"/>
                <a:gd name="T19" fmla="*/ 1146 h 1768"/>
                <a:gd name="T20" fmla="*/ 1536 w 1745"/>
                <a:gd name="T21" fmla="*/ 1298 h 1768"/>
                <a:gd name="T22" fmla="*/ 1614 w 1745"/>
                <a:gd name="T23" fmla="*/ 1456 h 1768"/>
                <a:gd name="T24" fmla="*/ 1682 w 1745"/>
                <a:gd name="T25" fmla="*/ 1616 h 1768"/>
                <a:gd name="T26" fmla="*/ 1733 w 1745"/>
                <a:gd name="T27" fmla="*/ 1768 h 1768"/>
                <a:gd name="T28" fmla="*/ 1745 w 1745"/>
                <a:gd name="T29" fmla="*/ 1768 h 1768"/>
                <a:gd name="T30" fmla="*/ 1691 w 1745"/>
                <a:gd name="T31" fmla="*/ 1606 h 1768"/>
                <a:gd name="T32" fmla="*/ 1623 w 1745"/>
                <a:gd name="T33" fmla="*/ 1445 h 1768"/>
                <a:gd name="T34" fmla="*/ 1547 w 1745"/>
                <a:gd name="T35" fmla="*/ 1288 h 1768"/>
                <a:gd name="T36" fmla="*/ 1463 w 1745"/>
                <a:gd name="T37" fmla="*/ 1136 h 1768"/>
                <a:gd name="T38" fmla="*/ 1320 w 1745"/>
                <a:gd name="T39" fmla="*/ 932 h 1768"/>
                <a:gd name="T40" fmla="*/ 1173 w 1745"/>
                <a:gd name="T41" fmla="*/ 755 h 1768"/>
                <a:gd name="T42" fmla="*/ 1008 w 1745"/>
                <a:gd name="T43" fmla="*/ 581 h 1768"/>
                <a:gd name="T44" fmla="*/ 827 w 1745"/>
                <a:gd name="T45" fmla="*/ 431 h 1768"/>
                <a:gd name="T46" fmla="*/ 642 w 1745"/>
                <a:gd name="T47" fmla="*/ 293 h 1768"/>
                <a:gd name="T48" fmla="*/ 437 w 1745"/>
                <a:gd name="T49" fmla="*/ 179 h 1768"/>
                <a:gd name="T50" fmla="*/ 222 w 1745"/>
                <a:gd name="T51" fmla="*/ 78 h 1768"/>
                <a:gd name="T52" fmla="*/ 0 w 1745"/>
                <a:gd name="T53" fmla="*/ 0 h 1768"/>
                <a:gd name="T54" fmla="*/ 0 w 1745"/>
                <a:gd name="T55" fmla="*/ 0 h 1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53255" name="Oval 7">
              <a:extLst>
                <a:ext uri="{FF2B5EF4-FFF2-40B4-BE49-F238E27FC236}">
                  <a16:creationId xmlns:a16="http://schemas.microsoft.com/office/drawing/2014/main" id="{36621527-D17F-4446-9C5E-EFC15B62C3ED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53256" name="Oval 8">
              <a:extLst>
                <a:ext uri="{FF2B5EF4-FFF2-40B4-BE49-F238E27FC236}">
                  <a16:creationId xmlns:a16="http://schemas.microsoft.com/office/drawing/2014/main" id="{A4F34991-F0A2-4E17-B28A-5FFFFECB3590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53257" name="Oval 9">
              <a:extLst>
                <a:ext uri="{FF2B5EF4-FFF2-40B4-BE49-F238E27FC236}">
                  <a16:creationId xmlns:a16="http://schemas.microsoft.com/office/drawing/2014/main" id="{353D5473-00BA-4888-98A4-A069814450C4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</p:grpSp>
      <p:sp>
        <p:nvSpPr>
          <p:cNvPr id="53258" name="Rectangle 10">
            <a:extLst>
              <a:ext uri="{FF2B5EF4-FFF2-40B4-BE49-F238E27FC236}">
                <a16:creationId xmlns:a16="http://schemas.microsoft.com/office/drawing/2014/main" id="{4E177F8D-D4E5-4FAF-A81F-E9797CA713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 altLang="LID4096"/>
              <a:t>Click to edit Master title style</a:t>
            </a:r>
          </a:p>
        </p:txBody>
      </p:sp>
      <p:sp>
        <p:nvSpPr>
          <p:cNvPr id="53259" name="Rectangle 11">
            <a:extLst>
              <a:ext uri="{FF2B5EF4-FFF2-40B4-BE49-F238E27FC236}">
                <a16:creationId xmlns:a16="http://schemas.microsoft.com/office/drawing/2014/main" id="{128068C2-113A-48CA-AE2A-73D6E59115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LID4096"/>
              <a:t>Click to edit Master text styles</a:t>
            </a:r>
          </a:p>
          <a:p>
            <a:pPr lvl="1"/>
            <a:r>
              <a:rPr lang="en-GB" altLang="LID4096"/>
              <a:t>Second level</a:t>
            </a:r>
          </a:p>
          <a:p>
            <a:pPr lvl="2"/>
            <a:r>
              <a:rPr lang="en-GB" altLang="LID4096"/>
              <a:t>Third level</a:t>
            </a:r>
          </a:p>
          <a:p>
            <a:pPr lvl="3"/>
            <a:r>
              <a:rPr lang="en-GB" altLang="LID4096"/>
              <a:t>Fourth level</a:t>
            </a:r>
          </a:p>
          <a:p>
            <a:pPr lvl="4"/>
            <a:r>
              <a:rPr lang="en-GB" altLang="LID4096"/>
              <a:t>Fifth level</a:t>
            </a:r>
          </a:p>
        </p:txBody>
      </p:sp>
      <p:sp>
        <p:nvSpPr>
          <p:cNvPr id="53260" name="Rectangle 12">
            <a:extLst>
              <a:ext uri="{FF2B5EF4-FFF2-40B4-BE49-F238E27FC236}">
                <a16:creationId xmlns:a16="http://schemas.microsoft.com/office/drawing/2014/main" id="{D96623BA-95C1-4864-A090-EB5340A4B67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en-GB" altLang="LID4096"/>
          </a:p>
        </p:txBody>
      </p:sp>
      <p:sp>
        <p:nvSpPr>
          <p:cNvPr id="53261" name="Rectangle 13">
            <a:extLst>
              <a:ext uri="{FF2B5EF4-FFF2-40B4-BE49-F238E27FC236}">
                <a16:creationId xmlns:a16="http://schemas.microsoft.com/office/drawing/2014/main" id="{673AB02A-F6A4-4B8A-80EA-ABB9E78B739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en-GB" altLang="LID4096"/>
          </a:p>
        </p:txBody>
      </p:sp>
      <p:sp>
        <p:nvSpPr>
          <p:cNvPr id="53262" name="Rectangle 14">
            <a:extLst>
              <a:ext uri="{FF2B5EF4-FFF2-40B4-BE49-F238E27FC236}">
                <a16:creationId xmlns:a16="http://schemas.microsoft.com/office/drawing/2014/main" id="{09459A1C-C3A5-4011-98F8-EE4B5B0CAB6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fld id="{84DB0B6B-13CD-4D0E-8657-FECFD5C5FD3A}" type="slidenum">
              <a:rPr lang="en-GB" altLang="LID4096"/>
              <a:pPr/>
              <a:t>‹#›</a:t>
            </a:fld>
            <a:endParaRPr lang="en-GB" altLang="LID4096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l"/>
        <a:defRPr sz="3200" kern="1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l"/>
        <a:defRPr sz="2800" kern="1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anose="05000000000000000000" pitchFamily="2" charset="2"/>
        <a:buChar char="l"/>
        <a:defRPr sz="2000" kern="1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anose="05000000000000000000" pitchFamily="2" charset="2"/>
        <a:buChar char="l"/>
        <a:defRPr sz="2000" kern="1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4" Type="http://schemas.openxmlformats.org/officeDocument/2006/relationships/oleObject" Target="../embeddings/oleObject2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4.wmf"/><Relationship Id="rId7" Type="http://schemas.openxmlformats.org/officeDocument/2006/relationships/image" Target="../media/image7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oleObject" Target="../embeddings/oleObject10.bin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oleObject" Target="../embeddings/oleObject12.bin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oleObject" Target="../embeddings/oleObject13.bin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7" Type="http://schemas.openxmlformats.org/officeDocument/2006/relationships/image" Target="../media/image20.w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5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1.wmf"/><Relationship Id="rId7" Type="http://schemas.openxmlformats.org/officeDocument/2006/relationships/image" Target="../media/image23.wmf"/><Relationship Id="rId2" Type="http://schemas.openxmlformats.org/officeDocument/2006/relationships/oleObject" Target="../embeddings/oleObject17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22.wmf"/><Relationship Id="rId10" Type="http://schemas.openxmlformats.org/officeDocument/2006/relationships/image" Target="../media/image25.wmf"/><Relationship Id="rId4" Type="http://schemas.openxmlformats.org/officeDocument/2006/relationships/oleObject" Target="../embeddings/oleObject18.bin"/><Relationship Id="rId9" Type="http://schemas.openxmlformats.org/officeDocument/2006/relationships/oleObject" Target="../embeddings/oleObject20.bin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oleObject" Target="../embeddings/oleObject2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oleObject" Target="../embeddings/oleObject22.bin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7F8F2B55-152F-4FF6-AE5A-EFADA0FCF7B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pl-PL" altLang="LID4096" sz="4400" b="1" dirty="0">
                <a:latin typeface="MAC C Times" pitchFamily="18" charset="0"/>
              </a:rPr>
              <a:t>4.4. </a:t>
            </a:r>
            <a:r>
              <a:rPr lang="mk-MK" altLang="LID4096" sz="4400" b="1" dirty="0">
                <a:latin typeface="MAC C Times" pitchFamily="18" charset="0"/>
              </a:rPr>
              <a:t>Вектор на електрична индукција</a:t>
            </a:r>
            <a:br>
              <a:rPr lang="en-US" altLang="LID4096" sz="4400" b="1" dirty="0">
                <a:latin typeface="MAC C Times" pitchFamily="18" charset="0"/>
              </a:rPr>
            </a:br>
            <a:endParaRPr lang="en-US" altLang="LID4096" sz="4400" dirty="0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A6EA4B7A-EAC0-496A-98EE-597D31BFA7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052" name="Object 4">
            <a:extLst>
              <a:ext uri="{FF2B5EF4-FFF2-40B4-BE49-F238E27FC236}">
                <a16:creationId xmlns:a16="http://schemas.microsoft.com/office/drawing/2014/main" id="{C468B43B-36D8-45BE-B1AE-E51A3108AE9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38600" y="3810000"/>
          <a:ext cx="99060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4957" imgH="203024" progId="Equation.3">
                  <p:embed/>
                </p:oleObj>
              </mc:Choice>
              <mc:Fallback>
                <p:oleObj name="Equation" r:id="rId2" imgW="164957" imgH="203024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3810000"/>
                        <a:ext cx="990600" cy="12192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5" name="Rectangle 7">
            <a:extLst>
              <a:ext uri="{FF2B5EF4-FFF2-40B4-BE49-F238E27FC236}">
                <a16:creationId xmlns:a16="http://schemas.microsoft.com/office/drawing/2014/main" id="{92B3D7F5-F8A8-4616-9DA7-A17675DC13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054" name="Object 6">
            <a:extLst>
              <a:ext uri="{FF2B5EF4-FFF2-40B4-BE49-F238E27FC236}">
                <a16:creationId xmlns:a16="http://schemas.microsoft.com/office/drawing/2014/main" id="{F6CE3936-EA83-4C9C-B172-21C4C70F03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1619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64957" imgH="203024" progId="Equation.3">
                  <p:embed/>
                </p:oleObj>
              </mc:Choice>
              <mc:Fallback>
                <p:oleObj name="Equation" r:id="rId4" imgW="164957" imgH="203024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619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>
            <a:extLst>
              <a:ext uri="{FF2B5EF4-FFF2-40B4-BE49-F238E27FC236}">
                <a16:creationId xmlns:a16="http://schemas.microsoft.com/office/drawing/2014/main" id="{C5302261-284A-4971-B8A1-BD837B46DE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457200"/>
            <a:ext cx="8229600" cy="3048000"/>
          </a:xfrm>
        </p:spPr>
        <p:txBody>
          <a:bodyPr/>
          <a:lstStyle/>
          <a:p>
            <a:pPr algn="just"/>
            <a:r>
              <a:rPr lang="ru-RU" altLang="LID4096" dirty="0">
                <a:latin typeface="MAC C Times" pitchFamily="18" charset="0"/>
              </a:rPr>
              <a:t>Кога се проучуваат полиња во нехомогени диелектрични средини се воведува вектор  на електрична индукција, а кој е со  векторот на јачината на електричното поле поврзан преку: </a:t>
            </a:r>
          </a:p>
          <a:p>
            <a:pPr>
              <a:buFont typeface="Wingdings" panose="05000000000000000000" pitchFamily="2" charset="2"/>
              <a:buNone/>
            </a:pPr>
            <a:endParaRPr lang="en-US" altLang="LID4096" dirty="0">
              <a:latin typeface="MAC C Times" pitchFamily="18" charset="0"/>
            </a:endParaRP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6058758C-7A07-4486-8561-DFE5320114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505200"/>
            <a:ext cx="3276600" cy="123031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6">
            <a:extLst>
              <a:ext uri="{FF2B5EF4-FFF2-40B4-BE49-F238E27FC236}">
                <a16:creationId xmlns:a16="http://schemas.microsoft.com/office/drawing/2014/main" id="{27E80F3A-DC91-46AA-870A-D8C16D93B0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4101" name="Object 5">
            <a:extLst>
              <a:ext uri="{FF2B5EF4-FFF2-40B4-BE49-F238E27FC236}">
                <a16:creationId xmlns:a16="http://schemas.microsoft.com/office/drawing/2014/main" id="{08F6AD3A-EC98-4744-AFB4-F316F1913E0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2000" y="5257800"/>
          <a:ext cx="2590800" cy="1036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71252" imgH="228501" progId="Equation.3">
                  <p:embed/>
                </p:oleObj>
              </mc:Choice>
              <mc:Fallback>
                <p:oleObj name="Equation" r:id="rId3" imgW="571252" imgH="228501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5257800"/>
                        <a:ext cx="2590800" cy="1036638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3" name="Rectangle 7">
            <a:extLst>
              <a:ext uri="{FF2B5EF4-FFF2-40B4-BE49-F238E27FC236}">
                <a16:creationId xmlns:a16="http://schemas.microsoft.com/office/drawing/2014/main" id="{E7775FDC-B22A-4371-9258-63ED9C29A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5636568"/>
            <a:ext cx="481176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mk-MK" altLang="LID4096" sz="2400" dirty="0">
                <a:latin typeface="MAC C Times" pitchFamily="18" charset="0"/>
              </a:rPr>
              <a:t>Апсолутна диелектрична константа</a:t>
            </a:r>
            <a:endParaRPr lang="pl-PL" altLang="LID4096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>
            <a:extLst>
              <a:ext uri="{FF2B5EF4-FFF2-40B4-BE49-F238E27FC236}">
                <a16:creationId xmlns:a16="http://schemas.microsoft.com/office/drawing/2014/main" id="{52A502CD-559E-4EFB-8392-9113A06ECA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600" y="914400"/>
            <a:ext cx="16716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LID4096" sz="3200">
                <a:sym typeface="Symbol" panose="05050102010706020507" pitchFamily="18" charset="2"/>
              </a:rPr>
              <a:t></a:t>
            </a:r>
            <a:r>
              <a:rPr lang="pl-PL" altLang="LID4096" sz="3200" baseline="-25000"/>
              <a:t>e</a:t>
            </a:r>
            <a:r>
              <a:rPr lang="pl-PL" altLang="LID4096" sz="3200">
                <a:sym typeface="Symbol" panose="05050102010706020507" pitchFamily="18" charset="2"/>
              </a:rPr>
              <a:t>=</a:t>
            </a:r>
            <a:r>
              <a:rPr lang="en-US" altLang="LID4096" sz="3200" i="1">
                <a:sym typeface="Symbol" panose="05050102010706020507" pitchFamily="18" charset="2"/>
              </a:rPr>
              <a:t></a:t>
            </a:r>
            <a:r>
              <a:rPr lang="pl-PL" altLang="LID4096" sz="3200" baseline="-25000"/>
              <a:t>r</a:t>
            </a:r>
            <a:r>
              <a:rPr lang="en-US" altLang="LID4096" sz="3200" baseline="-25000"/>
              <a:t> </a:t>
            </a:r>
            <a:r>
              <a:rPr lang="pl-PL" altLang="LID4096" sz="3200" i="1">
                <a:sym typeface="Symbol" panose="05050102010706020507" pitchFamily="18" charset="2"/>
              </a:rPr>
              <a:t>-</a:t>
            </a:r>
            <a:r>
              <a:rPr lang="en-US" altLang="LID4096" sz="3200" i="1">
                <a:sym typeface="Symbol" panose="05050102010706020507" pitchFamily="18" charset="2"/>
              </a:rPr>
              <a:t> </a:t>
            </a:r>
            <a:r>
              <a:rPr lang="pl-PL" altLang="LID4096" sz="3200" i="1">
                <a:sym typeface="Symbol" panose="05050102010706020507" pitchFamily="18" charset="2"/>
              </a:rPr>
              <a:t>1</a:t>
            </a:r>
            <a:r>
              <a:rPr lang="pl-PL" altLang="LID4096">
                <a:sym typeface="Symbol" panose="05050102010706020507" pitchFamily="18" charset="2"/>
              </a:rPr>
              <a:t> 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C852AEA6-46FB-40D8-BB1F-8716693ED1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5125" name="Object 5">
            <a:extLst>
              <a:ext uri="{FF2B5EF4-FFF2-40B4-BE49-F238E27FC236}">
                <a16:creationId xmlns:a16="http://schemas.microsoft.com/office/drawing/2014/main" id="{6A061FF6-3C1D-4790-B86A-7701E8B989D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886200" y="304800"/>
          <a:ext cx="4881563" cy="1444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739880" imgH="507960" progId="Equation.3">
                  <p:embed/>
                </p:oleObj>
              </mc:Choice>
              <mc:Fallback>
                <p:oleObj name="Equation" r:id="rId2" imgW="1739880" imgH="5079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0" y="304800"/>
                        <a:ext cx="4881563" cy="14446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7" name="Picture 7">
            <a:extLst>
              <a:ext uri="{FF2B5EF4-FFF2-40B4-BE49-F238E27FC236}">
                <a16:creationId xmlns:a16="http://schemas.microsoft.com/office/drawing/2014/main" id="{F79BFDA9-9D48-4BD6-99A6-454B9F686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981200"/>
            <a:ext cx="3124200" cy="1042988"/>
          </a:xfrm>
          <a:prstGeom prst="rect">
            <a:avLst/>
          </a:prstGeom>
          <a:solidFill>
            <a:schemeClr val="folHlink"/>
          </a:solidFill>
          <a:ln w="571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128" name="Picture 8">
            <a:extLst>
              <a:ext uri="{FF2B5EF4-FFF2-40B4-BE49-F238E27FC236}">
                <a16:creationId xmlns:a16="http://schemas.microsoft.com/office/drawing/2014/main" id="{0C066D08-DBD7-403C-B2C2-017022D0D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276600"/>
            <a:ext cx="914400" cy="914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Rectangle 9">
            <a:extLst>
              <a:ext uri="{FF2B5EF4-FFF2-40B4-BE49-F238E27FC236}">
                <a16:creationId xmlns:a16="http://schemas.microsoft.com/office/drawing/2014/main" id="{376EFAFF-DDF3-4913-98F7-B923D6F30C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6800" y="3348464"/>
            <a:ext cx="757835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LID4096" sz="2400" dirty="0">
                <a:latin typeface="MAC C Times" pitchFamily="18" charset="0"/>
              </a:rPr>
              <a:t>Односот меѓу силата со кој полето дејствува врз точкест </a:t>
            </a:r>
          </a:p>
          <a:p>
            <a:r>
              <a:rPr lang="ru-RU" altLang="LID4096" sz="2400" dirty="0">
                <a:latin typeface="MAC C Times" pitchFamily="18" charset="0"/>
              </a:rPr>
              <a:t>позитивен пробен полнеж и големината на полнежот </a:t>
            </a:r>
            <a:endParaRPr lang="en-US" altLang="LID4096" sz="2400" dirty="0">
              <a:latin typeface="MAC C Times" pitchFamily="18" charset="0"/>
            </a:endParaRPr>
          </a:p>
        </p:txBody>
      </p:sp>
      <p:sp>
        <p:nvSpPr>
          <p:cNvPr id="5131" name="Rectangle 11">
            <a:extLst>
              <a:ext uri="{FF2B5EF4-FFF2-40B4-BE49-F238E27FC236}">
                <a16:creationId xmlns:a16="http://schemas.microsoft.com/office/drawing/2014/main" id="{EC79A454-6ABB-4B93-BD29-E3A6381EDE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5130" name="Object 10">
            <a:extLst>
              <a:ext uri="{FF2B5EF4-FFF2-40B4-BE49-F238E27FC236}">
                <a16:creationId xmlns:a16="http://schemas.microsoft.com/office/drawing/2014/main" id="{BAC113AF-11BE-44E8-9859-1495A625E6B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200" y="4267200"/>
          <a:ext cx="8128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52268" imgH="203024" progId="Equation.3">
                  <p:embed/>
                </p:oleObj>
              </mc:Choice>
              <mc:Fallback>
                <p:oleObj name="Equation" r:id="rId6" imgW="152268" imgH="203024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" y="4267200"/>
                        <a:ext cx="812800" cy="10668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2" name="Rectangle 12">
            <a:extLst>
              <a:ext uri="{FF2B5EF4-FFF2-40B4-BE49-F238E27FC236}">
                <a16:creationId xmlns:a16="http://schemas.microsoft.com/office/drawing/2014/main" id="{F454109B-46A6-44CB-A688-C3E490021F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6800" y="4569252"/>
            <a:ext cx="721197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LID4096" sz="2400" dirty="0">
                <a:latin typeface="MAC C Times" pitchFamily="18" charset="0"/>
              </a:rPr>
              <a:t>електричен диполен момент на единица волумен на </a:t>
            </a:r>
          </a:p>
          <a:p>
            <a:r>
              <a:rPr lang="ru-RU" altLang="LID4096" sz="2400" dirty="0">
                <a:latin typeface="MAC C Times" pitchFamily="18" charset="0"/>
              </a:rPr>
              <a:t>даден диелектрик </a:t>
            </a:r>
            <a:endParaRPr lang="en-US" altLang="LID4096" sz="2400" dirty="0"/>
          </a:p>
        </p:txBody>
      </p:sp>
      <p:sp>
        <p:nvSpPr>
          <p:cNvPr id="5134" name="Rectangle 14">
            <a:extLst>
              <a:ext uri="{FF2B5EF4-FFF2-40B4-BE49-F238E27FC236}">
                <a16:creationId xmlns:a16="http://schemas.microsoft.com/office/drawing/2014/main" id="{A341DF3C-45A6-4446-B2C6-8B734774D7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5133" name="Object 13">
            <a:extLst>
              <a:ext uri="{FF2B5EF4-FFF2-40B4-BE49-F238E27FC236}">
                <a16:creationId xmlns:a16="http://schemas.microsoft.com/office/drawing/2014/main" id="{DB58CC36-A6CD-4E0F-8E75-8A9479F395B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12713" y="5486400"/>
          <a:ext cx="801687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64957" imgH="203024" progId="Equation.3">
                  <p:embed/>
                </p:oleObj>
              </mc:Choice>
              <mc:Fallback>
                <p:oleObj name="Equation" r:id="rId8" imgW="164957" imgH="203024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713" y="5486400"/>
                        <a:ext cx="801687" cy="9906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5" name="Rectangle 15">
            <a:extLst>
              <a:ext uri="{FF2B5EF4-FFF2-40B4-BE49-F238E27FC236}">
                <a16:creationId xmlns:a16="http://schemas.microsoft.com/office/drawing/2014/main" id="{F79E62B1-33EC-4629-B448-8F49ECAF6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5634464"/>
            <a:ext cx="568155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LID4096" sz="2400" dirty="0">
                <a:latin typeface="MAC C Times" pitchFamily="18" charset="0"/>
              </a:rPr>
              <a:t>сума од две  физички величини со сосема</a:t>
            </a:r>
          </a:p>
          <a:p>
            <a:r>
              <a:rPr lang="ru-RU" altLang="LID4096" sz="2400" dirty="0">
                <a:latin typeface="MAC C Times" pitchFamily="18" charset="0"/>
              </a:rPr>
              <a:t> различна физичка природа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>
            <a:extLst>
              <a:ext uri="{FF2B5EF4-FFF2-40B4-BE49-F238E27FC236}">
                <a16:creationId xmlns:a16="http://schemas.microsoft.com/office/drawing/2014/main" id="{CFFA6466-E4B2-4E79-ABC0-BC2139149D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LID4096" sz="2800" dirty="0">
                <a:latin typeface="MAC C Times" pitchFamily="18" charset="0"/>
              </a:rPr>
              <a:t>Причина за воведување на овој вектор е можноста да се пресметува полето во присуство на диелектрик без претходно познавање на индуцираните полнежи </a:t>
            </a:r>
          </a:p>
        </p:txBody>
      </p:sp>
      <p:pic>
        <p:nvPicPr>
          <p:cNvPr id="6149" name="Picture 5">
            <a:extLst>
              <a:ext uri="{FF2B5EF4-FFF2-40B4-BE49-F238E27FC236}">
                <a16:creationId xmlns:a16="http://schemas.microsoft.com/office/drawing/2014/main" id="{9073269D-9EC1-4888-B8A0-51ECB8CC87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981200"/>
            <a:ext cx="2743200" cy="13716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Rectangle 7">
            <a:extLst>
              <a:ext uri="{FF2B5EF4-FFF2-40B4-BE49-F238E27FC236}">
                <a16:creationId xmlns:a16="http://schemas.microsoft.com/office/drawing/2014/main" id="{6B85EB81-DE08-486C-BAB4-06894EB5C1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43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6150" name="Object 6">
            <a:extLst>
              <a:ext uri="{FF2B5EF4-FFF2-40B4-BE49-F238E27FC236}">
                <a16:creationId xmlns:a16="http://schemas.microsoft.com/office/drawing/2014/main" id="{F1D4BDD6-7A32-4D6A-B1F7-D7E699CC62B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00600" y="1982788"/>
          <a:ext cx="3429000" cy="1350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39800" imgH="368300" progId="Equation.3">
                  <p:embed/>
                </p:oleObj>
              </mc:Choice>
              <mc:Fallback>
                <p:oleObj name="Equation" r:id="rId3" imgW="939800" imgH="3683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1982788"/>
                        <a:ext cx="3429000" cy="1350962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2" name="Object 8">
            <a:extLst>
              <a:ext uri="{FF2B5EF4-FFF2-40B4-BE49-F238E27FC236}">
                <a16:creationId xmlns:a16="http://schemas.microsoft.com/office/drawing/2014/main" id="{51E58EF9-2572-431E-B6A6-73541B7E552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00400" y="4038600"/>
          <a:ext cx="2286000" cy="123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685800" imgH="368300" progId="Equation.3">
                  <p:embed/>
                </p:oleObj>
              </mc:Choice>
              <mc:Fallback>
                <p:oleObj name="Equation" r:id="rId5" imgW="685800" imgH="3683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0400" y="4038600"/>
                        <a:ext cx="2286000" cy="123825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  <a:ln w="571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4" name="Oval 10">
            <a:extLst>
              <a:ext uri="{FF2B5EF4-FFF2-40B4-BE49-F238E27FC236}">
                <a16:creationId xmlns:a16="http://schemas.microsoft.com/office/drawing/2014/main" id="{5A0D583D-3B6D-4B42-AD78-873D0DEFF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9200" y="1752600"/>
            <a:ext cx="1600200" cy="1295400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6155" name="Line 11">
            <a:extLst>
              <a:ext uri="{FF2B5EF4-FFF2-40B4-BE49-F238E27FC236}">
                <a16:creationId xmlns:a16="http://schemas.microsoft.com/office/drawing/2014/main" id="{252E4940-57F8-420E-9CD9-2DEAD8D0880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10000" y="2819400"/>
            <a:ext cx="1447800" cy="1066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6156" name="Oval 12">
            <a:extLst>
              <a:ext uri="{FF2B5EF4-FFF2-40B4-BE49-F238E27FC236}">
                <a16:creationId xmlns:a16="http://schemas.microsoft.com/office/drawing/2014/main" id="{E99BC067-C644-4F05-AB17-6183C569E5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3886200"/>
            <a:ext cx="609600" cy="1295400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6158" name="Rectangle 14">
            <a:extLst>
              <a:ext uri="{FF2B5EF4-FFF2-40B4-BE49-F238E27FC236}">
                <a16:creationId xmlns:a16="http://schemas.microsoft.com/office/drawing/2014/main" id="{0AD1577F-4020-4965-9E2C-3AD5CFE931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6157" name="Object 13">
            <a:extLst>
              <a:ext uri="{FF2B5EF4-FFF2-40B4-BE49-F238E27FC236}">
                <a16:creationId xmlns:a16="http://schemas.microsoft.com/office/drawing/2014/main" id="{5E9025EA-CAD0-4ABE-8B8A-18FEA18F693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05200" y="5565775"/>
          <a:ext cx="1981200" cy="1292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660113" imgH="431613" progId="Equation.3">
                  <p:embed/>
                </p:oleObj>
              </mc:Choice>
              <mc:Fallback>
                <p:oleObj name="Equation" r:id="rId7" imgW="660113" imgH="431613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5565775"/>
                        <a:ext cx="1981200" cy="12922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9" name="Line 15">
            <a:extLst>
              <a:ext uri="{FF2B5EF4-FFF2-40B4-BE49-F238E27FC236}">
                <a16:creationId xmlns:a16="http://schemas.microsoft.com/office/drawing/2014/main" id="{BC6EB3FC-0186-456E-B516-F40375ABD14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0" y="4800600"/>
            <a:ext cx="1295400" cy="1066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D6C18348-A760-4A93-AC1F-C80AE3BAE6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LID4096" sz="4000" b="1" dirty="0">
                <a:latin typeface="MAC C Times" pitchFamily="18" charset="0"/>
              </a:rPr>
              <a:t>4.5. </a:t>
            </a:r>
            <a:r>
              <a:rPr lang="mk-MK" altLang="LID4096" sz="4000" b="1" dirty="0">
                <a:latin typeface="MAC C Times" pitchFamily="18" charset="0"/>
              </a:rPr>
              <a:t>Тврди диелектрици, пиезоелектричен ефект</a:t>
            </a:r>
            <a:endParaRPr lang="en-US" altLang="LID4096" sz="4000" b="1" dirty="0">
              <a:latin typeface="MAC C Times" pitchFamily="18" charset="0"/>
            </a:endParaRPr>
          </a:p>
        </p:txBody>
      </p:sp>
      <p:sp>
        <p:nvSpPr>
          <p:cNvPr id="7173" name="Text Box 5">
            <a:extLst>
              <a:ext uri="{FF2B5EF4-FFF2-40B4-BE49-F238E27FC236}">
                <a16:creationId xmlns:a16="http://schemas.microsoft.com/office/drawing/2014/main" id="{FF41ABE5-E9E1-4933-9714-5CF326192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438400"/>
            <a:ext cx="754380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LID4096" sz="2400" dirty="0">
                <a:latin typeface="MAC C Times" pitchFamily="18" charset="0"/>
              </a:rPr>
              <a:t>Постојат тврди тела, наречени електрети, кои имаат таква градба што како целина тело на таков кристал има електричен диполемн момент и надвор од електрично поле. </a:t>
            </a:r>
          </a:p>
          <a:p>
            <a:pPr>
              <a:spcBef>
                <a:spcPct val="50000"/>
              </a:spcBef>
            </a:pPr>
            <a:endParaRPr lang="ru-RU" altLang="LID4096" sz="2400" dirty="0">
              <a:latin typeface="MAC C Times" pitchFamily="18" charset="0"/>
            </a:endParaRPr>
          </a:p>
          <a:p>
            <a:pPr>
              <a:spcBef>
                <a:spcPct val="50000"/>
              </a:spcBef>
            </a:pPr>
            <a:r>
              <a:rPr lang="ru-RU" altLang="LID4096" sz="2400" dirty="0">
                <a:latin typeface="MAC C Times" pitchFamily="18" charset="0"/>
              </a:rPr>
              <a:t>Поларизационите површински полнежи многу лесно се неутрализираат со слободните полнежи што обично ги има во воздухот.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A8ECF278-D59D-44B4-8787-B0B3BD6C3A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LID4096" sz="4000" b="1" dirty="0">
                <a:latin typeface="MAC C Times" pitchFamily="18" charset="0"/>
              </a:rPr>
              <a:t>4.5.1. </a:t>
            </a:r>
            <a:r>
              <a:rPr lang="mk-MK" altLang="LID4096" sz="4000" b="1" dirty="0">
                <a:latin typeface="MAC C Times" pitchFamily="18" charset="0"/>
              </a:rPr>
              <a:t>ФЕРОЕЛЕКТРИЦИ</a:t>
            </a:r>
            <a:br>
              <a:rPr lang="en-US" altLang="LID4096" sz="4000" b="1" dirty="0">
                <a:latin typeface="MAC C Times" pitchFamily="18" charset="0"/>
              </a:rPr>
            </a:br>
            <a:r>
              <a:rPr lang="en-US" altLang="LID4096" sz="4000" b="1" dirty="0">
                <a:latin typeface="MAC C Times" pitchFamily="18" charset="0"/>
              </a:rPr>
              <a:t>(</a:t>
            </a:r>
            <a:r>
              <a:rPr lang="en-US" altLang="LID4096" sz="4000" b="1" dirty="0" err="1">
                <a:latin typeface="MAC C Times" pitchFamily="18" charset="0"/>
              </a:rPr>
              <a:t>segnetoelektrici</a:t>
            </a:r>
            <a:r>
              <a:rPr lang="en-US" altLang="LID4096" sz="4000" b="1" dirty="0">
                <a:latin typeface="MAC C Times" pitchFamily="18" charset="0"/>
              </a:rPr>
              <a:t>)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51B56017-F321-421F-8526-147634AAF5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4800600" cy="3814763"/>
          </a:xfrm>
        </p:spPr>
        <p:txBody>
          <a:bodyPr/>
          <a:lstStyle/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mk-MK" altLang="LID4096" dirty="0">
                <a:latin typeface="MAC C Times" pitchFamily="18" charset="0"/>
              </a:rPr>
              <a:t>Сењетова сол, е двојна натрум-калиумова сол </a:t>
            </a:r>
            <a:r>
              <a:rPr lang="en-US" altLang="LID4096" dirty="0">
                <a:latin typeface="MAC C Times" pitchFamily="18" charset="0"/>
              </a:rPr>
              <a:t>(</a:t>
            </a:r>
            <a:r>
              <a:rPr lang="en-US" altLang="LID4096" dirty="0"/>
              <a:t>NaKC</a:t>
            </a:r>
            <a:r>
              <a:rPr lang="en-US" altLang="LID4096" baseline="-25000" dirty="0"/>
              <a:t>4</a:t>
            </a:r>
            <a:r>
              <a:rPr lang="en-US" altLang="LID4096" dirty="0"/>
              <a:t>H</a:t>
            </a:r>
            <a:r>
              <a:rPr lang="en-US" altLang="LID4096" baseline="-25000" dirty="0"/>
              <a:t>4</a:t>
            </a:r>
            <a:r>
              <a:rPr lang="en-US" altLang="LID4096" dirty="0"/>
              <a:t>O</a:t>
            </a:r>
            <a:r>
              <a:rPr lang="en-US" altLang="LID4096" baseline="-25000" dirty="0"/>
              <a:t>6</a:t>
            </a:r>
            <a:r>
              <a:rPr lang="en-US" altLang="LID4096" dirty="0">
                <a:sym typeface="Symbol" panose="05050102010706020507" pitchFamily="18" charset="2"/>
              </a:rPr>
              <a:t></a:t>
            </a:r>
            <a:r>
              <a:rPr lang="en-US" altLang="LID4096" dirty="0"/>
              <a:t>4H</a:t>
            </a:r>
            <a:r>
              <a:rPr lang="en-US" altLang="LID4096" baseline="-25000" dirty="0"/>
              <a:t>2</a:t>
            </a:r>
            <a:r>
              <a:rPr lang="en-US" altLang="LID4096" dirty="0"/>
              <a:t>O). </a:t>
            </a:r>
            <a:endParaRPr lang="mk-MK" altLang="LID4096" dirty="0">
              <a:latin typeface="MAC C Times" pitchFamily="18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mk-MK" altLang="LID4096" dirty="0"/>
              <a:t>Нејзините кристали имаат ромбична кристална структура</a:t>
            </a:r>
            <a:endParaRPr lang="en-US" altLang="LID4096" dirty="0"/>
          </a:p>
        </p:txBody>
      </p:sp>
      <p:sp>
        <p:nvSpPr>
          <p:cNvPr id="8225" name="Rectangle 33">
            <a:extLst>
              <a:ext uri="{FF2B5EF4-FFF2-40B4-BE49-F238E27FC236}">
                <a16:creationId xmlns:a16="http://schemas.microsoft.com/office/drawing/2014/main" id="{9BD98B27-C5AC-4171-A6A6-F5B11FDAA5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050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pSp>
        <p:nvGrpSpPr>
          <p:cNvPr id="8229" name="Group 37">
            <a:extLst>
              <a:ext uri="{FF2B5EF4-FFF2-40B4-BE49-F238E27FC236}">
                <a16:creationId xmlns:a16="http://schemas.microsoft.com/office/drawing/2014/main" id="{48D19A73-D3DA-4E41-BA3B-38AE78C9E32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029200" y="2209800"/>
            <a:ext cx="3962400" cy="2862263"/>
            <a:chOff x="2008" y="6876"/>
            <a:chExt cx="10368" cy="7488"/>
          </a:xfrm>
        </p:grpSpPr>
        <p:sp>
          <p:nvSpPr>
            <p:cNvPr id="8230" name="AutoShape 38">
              <a:extLst>
                <a:ext uri="{FF2B5EF4-FFF2-40B4-BE49-F238E27FC236}">
                  <a16:creationId xmlns:a16="http://schemas.microsoft.com/office/drawing/2014/main" id="{CC2AF9D6-A672-46B4-99D7-A5AC45FE7D9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08" y="6876"/>
              <a:ext cx="10368" cy="7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31" name="Line 39">
              <a:extLst>
                <a:ext uri="{FF2B5EF4-FFF2-40B4-BE49-F238E27FC236}">
                  <a16:creationId xmlns:a16="http://schemas.microsoft.com/office/drawing/2014/main" id="{DBFA8AD6-41D8-489A-A758-CB7A8EFDF96D}"/>
                </a:ext>
              </a:extLst>
            </p:cNvPr>
            <p:cNvSpPr>
              <a:spLocks noChangeShapeType="1"/>
            </p:cNvSpPr>
            <p:nvPr/>
          </p:nvSpPr>
          <p:spPr bwMode="auto">
            <a:xfrm rot="743052" flipH="1">
              <a:off x="4399" y="7620"/>
              <a:ext cx="1225" cy="58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32" name="AutoShape 40">
              <a:extLst>
                <a:ext uri="{FF2B5EF4-FFF2-40B4-BE49-F238E27FC236}">
                  <a16:creationId xmlns:a16="http://schemas.microsoft.com/office/drawing/2014/main" id="{A3B91261-7145-4480-858F-1D1D43BC72F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1877" y="10340"/>
              <a:ext cx="4773" cy="2822"/>
            </a:xfrm>
            <a:prstGeom prst="parallelogram">
              <a:avLst>
                <a:gd name="adj" fmla="val 42284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33" name="AutoShape 41">
              <a:extLst>
                <a:ext uri="{FF2B5EF4-FFF2-40B4-BE49-F238E27FC236}">
                  <a16:creationId xmlns:a16="http://schemas.microsoft.com/office/drawing/2014/main" id="{0542B42E-EF34-4507-AB87-DEBBBB3889F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714" y="10340"/>
              <a:ext cx="4773" cy="2822"/>
            </a:xfrm>
            <a:prstGeom prst="parallelogram">
              <a:avLst>
                <a:gd name="adj" fmla="val 42284"/>
              </a:avLst>
            </a:prstGeom>
            <a:noFill/>
            <a:ln w="9525">
              <a:solidFill>
                <a:schemeClr val="folHlink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34" name="Line 42">
              <a:extLst>
                <a:ext uri="{FF2B5EF4-FFF2-40B4-BE49-F238E27FC236}">
                  <a16:creationId xmlns:a16="http://schemas.microsoft.com/office/drawing/2014/main" id="{1D1BC58B-3987-4F80-8792-666449A0BB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855" y="8827"/>
              <a:ext cx="264" cy="502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35" name="Line 43">
              <a:extLst>
                <a:ext uri="{FF2B5EF4-FFF2-40B4-BE49-F238E27FC236}">
                  <a16:creationId xmlns:a16="http://schemas.microsoft.com/office/drawing/2014/main" id="{FF8E5D38-E898-490A-9941-8356BA3E0ED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41" y="8075"/>
              <a:ext cx="1254" cy="728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36" name="Line 44">
              <a:extLst>
                <a:ext uri="{FF2B5EF4-FFF2-40B4-BE49-F238E27FC236}">
                  <a16:creationId xmlns:a16="http://schemas.microsoft.com/office/drawing/2014/main" id="{B2F67762-CB8F-4857-88A9-5CB88BF1D99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877" y="12384"/>
              <a:ext cx="264" cy="499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37" name="Line 45">
              <a:extLst>
                <a:ext uri="{FF2B5EF4-FFF2-40B4-BE49-F238E27FC236}">
                  <a16:creationId xmlns:a16="http://schemas.microsoft.com/office/drawing/2014/main" id="{E4AECD4B-D60D-4C19-A976-B33636F40D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529" y="12413"/>
              <a:ext cx="264" cy="499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38" name="Line 46">
              <a:extLst>
                <a:ext uri="{FF2B5EF4-FFF2-40B4-BE49-F238E27FC236}">
                  <a16:creationId xmlns:a16="http://schemas.microsoft.com/office/drawing/2014/main" id="{87DAB6E2-705C-4A2E-8A6F-E766D778A3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529" y="8856"/>
              <a:ext cx="264" cy="499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39" name="Line 47">
              <a:extLst>
                <a:ext uri="{FF2B5EF4-FFF2-40B4-BE49-F238E27FC236}">
                  <a16:creationId xmlns:a16="http://schemas.microsoft.com/office/drawing/2014/main" id="{28B42EA0-A04C-4078-8D67-D9E4CA9513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63" y="11629"/>
              <a:ext cx="1254" cy="731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40" name="Line 48">
              <a:extLst>
                <a:ext uri="{FF2B5EF4-FFF2-40B4-BE49-F238E27FC236}">
                  <a16:creationId xmlns:a16="http://schemas.microsoft.com/office/drawing/2014/main" id="{3BFED1B8-0F37-47DB-A688-19A257D3519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176" y="7829"/>
              <a:ext cx="2617" cy="1027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41" name="Line 49">
              <a:extLst>
                <a:ext uri="{FF2B5EF4-FFF2-40B4-BE49-F238E27FC236}">
                  <a16:creationId xmlns:a16="http://schemas.microsoft.com/office/drawing/2014/main" id="{7864E2B7-8DAC-43B9-A9C4-46443423E9D9}"/>
                </a:ext>
              </a:extLst>
            </p:cNvPr>
            <p:cNvSpPr>
              <a:spLocks noChangeShapeType="1"/>
            </p:cNvSpPr>
            <p:nvPr/>
          </p:nvSpPr>
          <p:spPr bwMode="auto">
            <a:xfrm rot="480284">
              <a:off x="5626" y="7800"/>
              <a:ext cx="572" cy="2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42" name="Line 50">
              <a:extLst>
                <a:ext uri="{FF2B5EF4-FFF2-40B4-BE49-F238E27FC236}">
                  <a16:creationId xmlns:a16="http://schemas.microsoft.com/office/drawing/2014/main" id="{78E0A7E4-F2D2-48C8-8396-C92337FB4D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793" y="8856"/>
              <a:ext cx="0" cy="3557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43" name="Line 51">
              <a:extLst>
                <a:ext uri="{FF2B5EF4-FFF2-40B4-BE49-F238E27FC236}">
                  <a16:creationId xmlns:a16="http://schemas.microsoft.com/office/drawing/2014/main" id="{FE957831-9687-4E7C-8F03-9910F5C2B33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308" y="10301"/>
              <a:ext cx="1" cy="355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44" name="Line 52">
              <a:extLst>
                <a:ext uri="{FF2B5EF4-FFF2-40B4-BE49-F238E27FC236}">
                  <a16:creationId xmlns:a16="http://schemas.microsoft.com/office/drawing/2014/main" id="{4CC45BD9-6AD4-4407-9304-5B0DFC7C2CD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76" y="10301"/>
              <a:ext cx="2" cy="3550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45" name="Line 53">
              <a:extLst>
                <a:ext uri="{FF2B5EF4-FFF2-40B4-BE49-F238E27FC236}">
                  <a16:creationId xmlns:a16="http://schemas.microsoft.com/office/drawing/2014/main" id="{5F7F04EC-2D0B-4735-8D7D-98FB11B03AF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41" y="8801"/>
              <a:ext cx="0" cy="3528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46" name="Line 54">
              <a:extLst>
                <a:ext uri="{FF2B5EF4-FFF2-40B4-BE49-F238E27FC236}">
                  <a16:creationId xmlns:a16="http://schemas.microsoft.com/office/drawing/2014/main" id="{30F5E328-E531-4696-9326-DD465FE628B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60" y="7800"/>
              <a:ext cx="0" cy="3528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47" name="Line 55">
              <a:extLst>
                <a:ext uri="{FF2B5EF4-FFF2-40B4-BE49-F238E27FC236}">
                  <a16:creationId xmlns:a16="http://schemas.microsoft.com/office/drawing/2014/main" id="{71D84200-D83C-488A-BCEF-5E10594EBC84}"/>
                </a:ext>
              </a:extLst>
            </p:cNvPr>
            <p:cNvSpPr>
              <a:spLocks noChangeShapeType="1"/>
            </p:cNvSpPr>
            <p:nvPr/>
          </p:nvSpPr>
          <p:spPr bwMode="auto">
            <a:xfrm rot="743052" flipH="1">
              <a:off x="4417" y="11108"/>
              <a:ext cx="1192" cy="667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48" name="Line 56">
              <a:extLst>
                <a:ext uri="{FF2B5EF4-FFF2-40B4-BE49-F238E27FC236}">
                  <a16:creationId xmlns:a16="http://schemas.microsoft.com/office/drawing/2014/main" id="{BF9B55C4-DC98-4D4B-8B69-A520996AA95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73" y="8106"/>
              <a:ext cx="0" cy="3528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49" name="Line 57">
              <a:extLst>
                <a:ext uri="{FF2B5EF4-FFF2-40B4-BE49-F238E27FC236}">
                  <a16:creationId xmlns:a16="http://schemas.microsoft.com/office/drawing/2014/main" id="{51242B02-43D8-4221-BC17-FF1262F1AC3C}"/>
                </a:ext>
              </a:extLst>
            </p:cNvPr>
            <p:cNvSpPr>
              <a:spLocks noChangeShapeType="1"/>
            </p:cNvSpPr>
            <p:nvPr/>
          </p:nvSpPr>
          <p:spPr bwMode="auto">
            <a:xfrm rot="480284">
              <a:off x="5626" y="11328"/>
              <a:ext cx="572" cy="2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50" name="Line 58">
              <a:extLst>
                <a:ext uri="{FF2B5EF4-FFF2-40B4-BE49-F238E27FC236}">
                  <a16:creationId xmlns:a16="http://schemas.microsoft.com/office/drawing/2014/main" id="{B6B8AC03-F6C0-4F8D-81CA-D8F8013A08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32" y="7800"/>
              <a:ext cx="0" cy="3528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51" name="Line 59">
              <a:extLst>
                <a:ext uri="{FF2B5EF4-FFF2-40B4-BE49-F238E27FC236}">
                  <a16:creationId xmlns:a16="http://schemas.microsoft.com/office/drawing/2014/main" id="{297DEA6E-022B-4ED9-A95E-41651B7662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176" y="11357"/>
              <a:ext cx="2617" cy="1027"/>
            </a:xfrm>
            <a:prstGeom prst="line">
              <a:avLst/>
            </a:prstGeom>
            <a:noFill/>
            <a:ln w="9525">
              <a:solidFill>
                <a:schemeClr val="folHlink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52" name="Line 60">
              <a:extLst>
                <a:ext uri="{FF2B5EF4-FFF2-40B4-BE49-F238E27FC236}">
                  <a16:creationId xmlns:a16="http://schemas.microsoft.com/office/drawing/2014/main" id="{0F49FBFA-99B0-4178-9620-6F5117CAECD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868" y="7360"/>
              <a:ext cx="0" cy="3476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53" name="Line 61">
              <a:extLst>
                <a:ext uri="{FF2B5EF4-FFF2-40B4-BE49-F238E27FC236}">
                  <a16:creationId xmlns:a16="http://schemas.microsoft.com/office/drawing/2014/main" id="{CD540A84-13E2-4E90-87F5-85CC2C56995E}"/>
                </a:ext>
              </a:extLst>
            </p:cNvPr>
            <p:cNvSpPr>
              <a:spLocks noChangeShapeType="1"/>
            </p:cNvSpPr>
            <p:nvPr/>
          </p:nvSpPr>
          <p:spPr bwMode="auto">
            <a:xfrm rot="5400000" flipV="1">
              <a:off x="7605" y="9077"/>
              <a:ext cx="2" cy="3475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54" name="Line 62">
              <a:extLst>
                <a:ext uri="{FF2B5EF4-FFF2-40B4-BE49-F238E27FC236}">
                  <a16:creationId xmlns:a16="http://schemas.microsoft.com/office/drawing/2014/main" id="{3DDFE876-4DF4-47E1-A455-C206BF0BF009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1960466" flipV="1">
              <a:off x="5316" y="10684"/>
              <a:ext cx="2" cy="3475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55" name="Text Box 63">
              <a:extLst>
                <a:ext uri="{FF2B5EF4-FFF2-40B4-BE49-F238E27FC236}">
                  <a16:creationId xmlns:a16="http://schemas.microsoft.com/office/drawing/2014/main" id="{9FE04DFD-BD55-4D7D-A89A-44851291AB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91" y="10396"/>
              <a:ext cx="1100" cy="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en-US" altLang="LID4096" sz="2000" i="1"/>
                <a:t>a</a:t>
              </a:r>
              <a:endParaRPr lang="en-US" altLang="LID4096" sz="2000"/>
            </a:p>
          </p:txBody>
        </p:sp>
        <p:sp>
          <p:nvSpPr>
            <p:cNvPr id="8256" name="Text Box 64">
              <a:extLst>
                <a:ext uri="{FF2B5EF4-FFF2-40B4-BE49-F238E27FC236}">
                  <a16:creationId xmlns:a16="http://schemas.microsoft.com/office/drawing/2014/main" id="{B8C15608-C0CB-4DED-930F-D23765193C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70" y="6920"/>
              <a:ext cx="1100" cy="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en-US" altLang="LID4096" sz="2000" i="1"/>
                <a:t>c</a:t>
              </a:r>
              <a:endParaRPr lang="en-US" altLang="LID4096" sz="2000"/>
            </a:p>
          </p:txBody>
        </p:sp>
      </p:grpSp>
      <p:sp>
        <p:nvSpPr>
          <p:cNvPr id="8257" name="Text Box 65">
            <a:extLst>
              <a:ext uri="{FF2B5EF4-FFF2-40B4-BE49-F238E27FC236}">
                <a16:creationId xmlns:a16="http://schemas.microsoft.com/office/drawing/2014/main" id="{B2519BE1-F5C1-4401-AA32-96B05D6F7D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5410200"/>
            <a:ext cx="79248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LID4096" sz="2400" dirty="0">
                <a:latin typeface="MAC C Times" pitchFamily="18" charset="0"/>
              </a:rPr>
              <a:t>Фероелектрични својства солта покажува кога надворешното електрично поле  е насочено по должината на кристалографската оска а. </a:t>
            </a:r>
            <a:endParaRPr lang="en-US" altLang="LID4096" dirty="0">
              <a:latin typeface="MAC C Times" pitchFamily="18" charset="0"/>
            </a:endParaRPr>
          </a:p>
        </p:txBody>
      </p:sp>
      <p:grpSp>
        <p:nvGrpSpPr>
          <p:cNvPr id="8260" name="Group 68">
            <a:extLst>
              <a:ext uri="{FF2B5EF4-FFF2-40B4-BE49-F238E27FC236}">
                <a16:creationId xmlns:a16="http://schemas.microsoft.com/office/drawing/2014/main" id="{473ABA96-A7D6-47FE-88B0-674ED2EF4DEC}"/>
              </a:ext>
            </a:extLst>
          </p:cNvPr>
          <p:cNvGrpSpPr>
            <a:grpSpLocks/>
          </p:cNvGrpSpPr>
          <p:nvPr/>
        </p:nvGrpSpPr>
        <p:grpSpPr bwMode="auto">
          <a:xfrm>
            <a:off x="7391400" y="2057400"/>
            <a:ext cx="1524000" cy="609600"/>
            <a:chOff x="4656" y="1296"/>
            <a:chExt cx="960" cy="384"/>
          </a:xfrm>
        </p:grpSpPr>
        <p:sp>
          <p:nvSpPr>
            <p:cNvPr id="8258" name="Line 66">
              <a:extLst>
                <a:ext uri="{FF2B5EF4-FFF2-40B4-BE49-F238E27FC236}">
                  <a16:creationId xmlns:a16="http://schemas.microsoft.com/office/drawing/2014/main" id="{6122B5C9-6BB2-49C7-B7FE-5FB246B40B2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56" y="1680"/>
              <a:ext cx="81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8259" name="Text Box 67">
              <a:extLst>
                <a:ext uri="{FF2B5EF4-FFF2-40B4-BE49-F238E27FC236}">
                  <a16:creationId xmlns:a16="http://schemas.microsoft.com/office/drawing/2014/main" id="{CA5DD16E-74E3-48F1-8E4C-36FCECE81F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44" y="1296"/>
              <a:ext cx="672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LID4096" sz="3200" i="1"/>
                <a:t>E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90DEE524-C7F1-4C24-8AAB-4B8EDD86FB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LID4096" sz="4000" dirty="0">
                <a:latin typeface="MAC C Times" pitchFamily="18" charset="0"/>
              </a:rPr>
              <a:t>Особини на фероелектриците</a:t>
            </a:r>
            <a:endParaRPr lang="en-US" altLang="LID4096" sz="4000" dirty="0">
              <a:latin typeface="MAC C Times" pitchFamily="18" charset="0"/>
            </a:endParaRPr>
          </a:p>
        </p:txBody>
      </p:sp>
      <p:sp>
        <p:nvSpPr>
          <p:cNvPr id="9220" name="Text Box 4">
            <a:extLst>
              <a:ext uri="{FF2B5EF4-FFF2-40B4-BE49-F238E27FC236}">
                <a16:creationId xmlns:a16="http://schemas.microsoft.com/office/drawing/2014/main" id="{40554B19-ABC9-4F58-8108-0107A210E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1425575"/>
            <a:ext cx="8610600" cy="504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LID4096" sz="2800" dirty="0">
                <a:latin typeface="MAC C Times" pitchFamily="18" charset="0"/>
              </a:rPr>
              <a:t> </a:t>
            </a:r>
            <a:r>
              <a:rPr lang="ru-RU" altLang="LID4096" sz="2800" dirty="0">
                <a:latin typeface="MAC C Times" pitchFamily="18" charset="0"/>
              </a:rPr>
              <a:t>1. Во некој температурен интервал релативната диелектрична константа им е многу голема и достига вредности и до 10000. </a:t>
            </a:r>
          </a:p>
          <a:p>
            <a:pPr>
              <a:spcBef>
                <a:spcPct val="50000"/>
              </a:spcBef>
            </a:pPr>
            <a:r>
              <a:rPr lang="ru-RU" altLang="LID4096" sz="2800" dirty="0">
                <a:latin typeface="MAC C Times" pitchFamily="18" charset="0"/>
              </a:rPr>
              <a:t>2. Електричната индукција не е пропорционална со јачината на полето Е, туку преку посложена зависност. </a:t>
            </a:r>
          </a:p>
          <a:p>
            <a:pPr>
              <a:spcBef>
                <a:spcPct val="50000"/>
              </a:spcBef>
            </a:pPr>
            <a:endParaRPr lang="ru-RU" altLang="LID4096" sz="2800" dirty="0">
              <a:latin typeface="MAC C Times" pitchFamily="18" charset="0"/>
            </a:endParaRPr>
          </a:p>
          <a:p>
            <a:pPr>
              <a:spcBef>
                <a:spcPct val="50000"/>
              </a:spcBef>
            </a:pPr>
            <a:r>
              <a:rPr lang="ru-RU" altLang="LID4096" sz="2800" dirty="0">
                <a:latin typeface="MAC C Times" pitchFamily="18" charset="0"/>
              </a:rPr>
              <a:t>3. Кај нив големината на поларизацијата (а со тоа и на електричната индукција) не зависи само од големината на Е, туку и од претходната состојба на поларизација на диелектрикот. </a:t>
            </a:r>
            <a:endParaRPr lang="en-US" altLang="LID4096" sz="2800" dirty="0">
              <a:latin typeface="MAC C Times" pitchFamily="18" charset="0"/>
            </a:endParaRP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467241D7-62A0-414C-9FA1-D60938FE6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9224" name="Rectangle 8">
            <a:extLst>
              <a:ext uri="{FF2B5EF4-FFF2-40B4-BE49-F238E27FC236}">
                <a16:creationId xmlns:a16="http://schemas.microsoft.com/office/drawing/2014/main" id="{B870F0E0-9BF0-44C7-A42E-7F63E57E7A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>
            <a:extLst>
              <a:ext uri="{FF2B5EF4-FFF2-40B4-BE49-F238E27FC236}">
                <a16:creationId xmlns:a16="http://schemas.microsoft.com/office/drawing/2014/main" id="{F3313CC5-3DB8-4108-AE04-86B1738C1F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33400"/>
            <a:ext cx="54102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mk-MK" altLang="LID4096" sz="3200" dirty="0">
                <a:latin typeface="MAC C Times" pitchFamily="18" charset="0"/>
              </a:rPr>
              <a:t>Зависност на поларизацијата </a:t>
            </a:r>
            <a:r>
              <a:rPr lang="en-US" altLang="LID4096" sz="3200" dirty="0">
                <a:latin typeface="MAC C Times" pitchFamily="18" charset="0"/>
              </a:rPr>
              <a:t>P </a:t>
            </a:r>
            <a:r>
              <a:rPr lang="mk-MK" altLang="LID4096" sz="3200" dirty="0">
                <a:latin typeface="MAC C Times" pitchFamily="18" charset="0"/>
              </a:rPr>
              <a:t>од </a:t>
            </a:r>
            <a:r>
              <a:rPr lang="pl-PL" altLang="LID4096" sz="3200" i="1" dirty="0">
                <a:latin typeface="MAC C Times" pitchFamily="18" charset="0"/>
              </a:rPr>
              <a:t>E</a:t>
            </a:r>
            <a:endParaRPr lang="en-US" altLang="LID4096" sz="3200" i="1" dirty="0">
              <a:latin typeface="MAC C Times" pitchFamily="18" charset="0"/>
            </a:endParaRPr>
          </a:p>
        </p:txBody>
      </p:sp>
      <p:sp>
        <p:nvSpPr>
          <p:cNvPr id="10246" name="Rectangle 6">
            <a:extLst>
              <a:ext uri="{FF2B5EF4-FFF2-40B4-BE49-F238E27FC236}">
                <a16:creationId xmlns:a16="http://schemas.microsoft.com/office/drawing/2014/main" id="{8D254C57-4CEB-4BAC-BDF4-16D989A481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81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10245" name="Object 5">
            <a:extLst>
              <a:ext uri="{FF2B5EF4-FFF2-40B4-BE49-F238E27FC236}">
                <a16:creationId xmlns:a16="http://schemas.microsoft.com/office/drawing/2014/main" id="{8CE49A61-6AD1-40B0-A367-7186F6E2F60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96000" y="0"/>
          <a:ext cx="3048000" cy="2619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2441043" imgH="2091273" progId="Word.Picture.8">
                  <p:embed/>
                </p:oleObj>
              </mc:Choice>
              <mc:Fallback>
                <p:oleObj name="Picture" r:id="rId2" imgW="2441043" imgH="2091273" progId="Word.Picture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0" y="0"/>
                        <a:ext cx="3048000" cy="2619375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 w="5715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8" name="Rectangle 8">
            <a:extLst>
              <a:ext uri="{FF2B5EF4-FFF2-40B4-BE49-F238E27FC236}">
                <a16:creationId xmlns:a16="http://schemas.microsoft.com/office/drawing/2014/main" id="{13DEECE7-517E-47C3-92E6-DE632BD55F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67000"/>
            <a:ext cx="9144000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altLang="LID4096" sz="2400" dirty="0">
                <a:latin typeface="MAC C Times" pitchFamily="18" charset="0"/>
              </a:rPr>
              <a:t>  </a:t>
            </a:r>
            <a:r>
              <a:rPr lang="ru-RU" altLang="LID4096" sz="2400" dirty="0">
                <a:latin typeface="MAC C Times" pitchFamily="18" charset="0"/>
              </a:rPr>
              <a:t>При првобитно зголемување  на Е,  Р се менува по кривата 1(нелинеарно)  и при некоја вредност на Е престанува да расте (заситување). </a:t>
            </a:r>
          </a:p>
          <a:p>
            <a:pPr>
              <a:buFont typeface="Wingdings" panose="05000000000000000000" pitchFamily="2" charset="2"/>
              <a:buChar char="v"/>
            </a:pPr>
            <a:endParaRPr lang="ru-RU" altLang="LID4096" sz="2400" dirty="0">
              <a:latin typeface="MAC C Times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altLang="LID4096" sz="2400" dirty="0">
                <a:latin typeface="MAC C Times" pitchFamily="18" charset="0"/>
              </a:rPr>
              <a:t>  Ако потоа се намалува Е, поларизацијата не се смалува по крива 1, туку по  2, и кога полето ќе стане нула, во фероелектрикот се задржува остатична поларизација (</a:t>
            </a:r>
            <a:r>
              <a:rPr lang="en-US" altLang="LID4096" sz="2400" dirty="0">
                <a:latin typeface="MAC C Times" pitchFamily="18" charset="0"/>
              </a:rPr>
              <a:t>P</a:t>
            </a:r>
            <a:r>
              <a:rPr lang="ru-RU" altLang="LID4096" sz="2400" dirty="0">
                <a:latin typeface="MAC C Times" pitchFamily="18" charset="0"/>
              </a:rPr>
              <a:t>1) и во отсуство на поле. </a:t>
            </a:r>
          </a:p>
          <a:p>
            <a:pPr>
              <a:buFont typeface="Wingdings" panose="05000000000000000000" pitchFamily="2" charset="2"/>
              <a:buChar char="v"/>
            </a:pPr>
            <a:endParaRPr lang="ru-RU" altLang="LID4096" sz="2400" dirty="0">
              <a:latin typeface="MAC C Times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altLang="LID4096" sz="2400" dirty="0">
                <a:latin typeface="MAC C Times" pitchFamily="18" charset="0"/>
              </a:rPr>
              <a:t>При натамошно  периодично менување на Е, во двете насоки, Р се менува по крива која опишува крива на хистерезисно јазиче. </a:t>
            </a:r>
            <a:endParaRPr lang="en-US" altLang="LID4096" sz="2400" dirty="0">
              <a:latin typeface="MAC C Times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>
            <a:extLst>
              <a:ext uri="{FF2B5EF4-FFF2-40B4-BE49-F238E27FC236}">
                <a16:creationId xmlns:a16="http://schemas.microsoft.com/office/drawing/2014/main" id="{F827C45F-144C-4330-81A8-5CA2AFFB28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it-IT" altLang="LID4096" sz="2800" dirty="0">
                <a:latin typeface="MAC C Times" pitchFamily="18" charset="0"/>
              </a:rPr>
              <a:t>   </a:t>
            </a:r>
            <a:r>
              <a:rPr lang="ru-RU" altLang="LID4096" sz="2800" dirty="0">
                <a:latin typeface="MAC C Times" pitchFamily="18" charset="0"/>
              </a:rPr>
              <a:t>Фероелектричните својства многу зависат од температурата. При температури повисоки од  некоја, за секој фероелектрик карактеристична температура (Т</a:t>
            </a:r>
            <a:r>
              <a:rPr lang="en-US" altLang="LID4096" sz="2800" dirty="0">
                <a:latin typeface="MAC C Times" pitchFamily="18" charset="0"/>
              </a:rPr>
              <a:t>c</a:t>
            </a:r>
            <a:r>
              <a:rPr lang="ru-RU" altLang="LID4096" sz="2800" dirty="0">
                <a:latin typeface="MAC C Times" pitchFamily="18" charset="0"/>
              </a:rPr>
              <a:t>), фероелектричните својства исчезнуваат и тој станува обичен диелектрик. 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v"/>
            </a:pPr>
            <a:endParaRPr lang="ru-RU" altLang="LID4096" sz="2800" dirty="0">
              <a:latin typeface="MAC C Times" pitchFamily="18" charset="0"/>
            </a:endParaRP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ru-RU" altLang="LID4096" sz="2800" dirty="0">
                <a:latin typeface="MAC C Times" pitchFamily="18" charset="0"/>
              </a:rPr>
              <a:t>   Таа температура се вика Кириева температура или Кириева точка. </a:t>
            </a:r>
            <a:endParaRPr lang="en-US" altLang="LID4096" sz="2800" dirty="0">
              <a:latin typeface="MAC C Times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>
            <a:extLst>
              <a:ext uri="{FF2B5EF4-FFF2-40B4-BE49-F238E27FC236}">
                <a16:creationId xmlns:a16="http://schemas.microsoft.com/office/drawing/2014/main" id="{604518F4-CCE8-4D91-8224-0ECE449B4D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5410200"/>
            <a:ext cx="3657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LID4096">
                <a:latin typeface="MAC C Times" pitchFamily="18" charset="0"/>
              </a:rPr>
              <a:t>Pjer Kiri (</a:t>
            </a:r>
            <a:r>
              <a:rPr lang="it-IT" altLang="LID4096"/>
              <a:t>P. Curie</a:t>
            </a:r>
            <a:r>
              <a:rPr lang="it-IT" altLang="LID4096">
                <a:latin typeface="MAC C Times" pitchFamily="18" charset="0"/>
              </a:rPr>
              <a:t>, 1859-1906) </a:t>
            </a:r>
            <a:endParaRPr lang="en-US" altLang="LID4096">
              <a:latin typeface="MAC C Times" pitchFamily="18" charset="0"/>
            </a:endParaRPr>
          </a:p>
        </p:txBody>
      </p:sp>
      <p:sp>
        <p:nvSpPr>
          <p:cNvPr id="13318" name="Text Box 6">
            <a:extLst>
              <a:ext uri="{FF2B5EF4-FFF2-40B4-BE49-F238E27FC236}">
                <a16:creationId xmlns:a16="http://schemas.microsoft.com/office/drawing/2014/main" id="{98B4E681-F842-4555-BDDF-CF94B10545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1143000"/>
            <a:ext cx="449580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LID4096" sz="2400" dirty="0">
                <a:latin typeface="MAC C Times" pitchFamily="18" charset="0"/>
              </a:rPr>
              <a:t>Ги истражувал  феромагнетиците, аналогни на фероелектриците, а кои ги губат своите феромагнетни својства при температури повисоки од некоја точно определена, карактеристична за материјалот. </a:t>
            </a:r>
          </a:p>
          <a:p>
            <a:pPr>
              <a:spcBef>
                <a:spcPct val="50000"/>
              </a:spcBef>
            </a:pPr>
            <a:r>
              <a:rPr lang="ru-RU" altLang="LID4096" sz="2400" dirty="0">
                <a:latin typeface="MAC C Times" pitchFamily="18" charset="0"/>
              </a:rPr>
              <a:t>Кај сењетовата сол, постојат две Кириеви температури</a:t>
            </a:r>
            <a:endParaRPr lang="en-US" altLang="LID4096" sz="2400" dirty="0">
              <a:latin typeface="MAC C Times" pitchFamily="18" charset="0"/>
            </a:endParaRPr>
          </a:p>
          <a:p>
            <a:pPr>
              <a:spcBef>
                <a:spcPct val="50000"/>
              </a:spcBef>
            </a:pPr>
            <a:r>
              <a:rPr lang="it-IT" altLang="LID4096" sz="2400" dirty="0">
                <a:latin typeface="MAC C Times" pitchFamily="18" charset="0"/>
              </a:rPr>
              <a:t> (+22,5</a:t>
            </a:r>
            <a:r>
              <a:rPr lang="it-IT" altLang="LID4096" sz="2400" baseline="30000" dirty="0">
                <a:latin typeface="MAC C Times" pitchFamily="18" charset="0"/>
              </a:rPr>
              <a:t>0</a:t>
            </a:r>
            <a:r>
              <a:rPr lang="it-IT" altLang="LID4096" sz="2400" dirty="0">
                <a:latin typeface="MAC C Times" pitchFamily="18" charset="0"/>
              </a:rPr>
              <a:t> </a:t>
            </a:r>
            <a:r>
              <a:rPr lang="it-IT" altLang="LID4096" sz="2400" dirty="0"/>
              <a:t>C </a:t>
            </a:r>
            <a:r>
              <a:rPr lang="it-IT" altLang="LID4096" sz="2400" dirty="0">
                <a:latin typeface="MAC C Times" pitchFamily="18" charset="0"/>
              </a:rPr>
              <a:t>i -15</a:t>
            </a:r>
            <a:r>
              <a:rPr lang="it-IT" altLang="LID4096" sz="2400" baseline="30000" dirty="0">
                <a:latin typeface="MAC C Times" pitchFamily="18" charset="0"/>
              </a:rPr>
              <a:t>0 </a:t>
            </a:r>
            <a:r>
              <a:rPr lang="it-IT" altLang="LID4096" sz="2400" dirty="0"/>
              <a:t>C</a:t>
            </a:r>
            <a:r>
              <a:rPr lang="it-IT" altLang="LID4096" sz="2400" dirty="0">
                <a:latin typeface="MAC C Times" pitchFamily="18" charset="0"/>
              </a:rPr>
              <a:t>),</a:t>
            </a:r>
            <a:r>
              <a:rPr lang="it-IT" altLang="LID4096" dirty="0">
                <a:latin typeface="MAC C Times" pitchFamily="18" charset="0"/>
              </a:rPr>
              <a:t> </a:t>
            </a:r>
            <a:endParaRPr lang="en-US" altLang="LID4096" dirty="0">
              <a:latin typeface="MAC C Times" pitchFamily="18" charset="0"/>
            </a:endParaRPr>
          </a:p>
        </p:txBody>
      </p:sp>
      <p:pic>
        <p:nvPicPr>
          <p:cNvPr id="13319" name="Picture 7">
            <a:extLst>
              <a:ext uri="{FF2B5EF4-FFF2-40B4-BE49-F238E27FC236}">
                <a16:creationId xmlns:a16="http://schemas.microsoft.com/office/drawing/2014/main" id="{C038244B-E83E-429B-A1C2-06A979DAD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838200"/>
            <a:ext cx="3776663" cy="423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 Box 5">
            <a:extLst>
              <a:ext uri="{FF2B5EF4-FFF2-40B4-BE49-F238E27FC236}">
                <a16:creationId xmlns:a16="http://schemas.microsoft.com/office/drawing/2014/main" id="{C8DBC499-B8F4-4288-B30B-EFE8822F16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685800"/>
            <a:ext cx="8229600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LID4096" sz="2400" dirty="0">
                <a:latin typeface="MAC C Times" pitchFamily="18" charset="0"/>
              </a:rPr>
              <a:t>Фероелектрици се следнива</a:t>
            </a:r>
            <a:endParaRPr lang="it-IT" altLang="LID4096" sz="2400" dirty="0">
              <a:latin typeface="MAC C Times" pitchFamily="18" charset="0"/>
            </a:endParaRPr>
          </a:p>
          <a:p>
            <a:pPr>
              <a:spcBef>
                <a:spcPct val="50000"/>
              </a:spcBef>
            </a:pPr>
            <a:endParaRPr lang="it-IT" altLang="LID4096" sz="2400" dirty="0">
              <a:latin typeface="MAC C Times" pitchFamily="18" charset="0"/>
            </a:endParaRP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it-IT" altLang="LID4096" sz="2400" dirty="0">
                <a:latin typeface="MAC C Times" pitchFamily="18" charset="0"/>
              </a:rPr>
              <a:t> </a:t>
            </a:r>
            <a:r>
              <a:rPr lang="mk-MK" altLang="LID4096" sz="2400" dirty="0">
                <a:latin typeface="MAC C Times" pitchFamily="18" charset="0"/>
              </a:rPr>
              <a:t>калиум дихидроген фосфат </a:t>
            </a:r>
            <a:r>
              <a:rPr lang="it-IT" altLang="LID4096" sz="2400" dirty="0">
                <a:latin typeface="MAC C Times" pitchFamily="18" charset="0"/>
              </a:rPr>
              <a:t>(</a:t>
            </a:r>
            <a:r>
              <a:rPr lang="it-IT" altLang="LID4096" sz="2400" dirty="0"/>
              <a:t>KH</a:t>
            </a:r>
            <a:r>
              <a:rPr lang="it-IT" altLang="LID4096" sz="2400" baseline="-25000" dirty="0"/>
              <a:t>4</a:t>
            </a:r>
            <a:r>
              <a:rPr lang="it-IT" altLang="LID4096" sz="2400" dirty="0"/>
              <a:t>PO</a:t>
            </a:r>
            <a:r>
              <a:rPr lang="it-IT" altLang="LID4096" sz="2400" baseline="-25000" dirty="0"/>
              <a:t>4</a:t>
            </a:r>
            <a:r>
              <a:rPr lang="it-IT" altLang="LID4096" sz="2400" dirty="0">
                <a:latin typeface="MAC C Times" pitchFamily="18" charset="0"/>
              </a:rPr>
              <a:t>) </a:t>
            </a:r>
            <a:r>
              <a:rPr lang="mk-MK" altLang="LID4096" sz="2400" dirty="0">
                <a:latin typeface="MAC C Times" pitchFamily="18" charset="0"/>
              </a:rPr>
              <a:t>и</a:t>
            </a:r>
            <a:endParaRPr lang="it-IT" altLang="LID4096" sz="2400" dirty="0">
              <a:latin typeface="MAC C Times" pitchFamily="18" charset="0"/>
            </a:endParaRP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mk-MK" altLang="LID4096" sz="2400" dirty="0">
                <a:latin typeface="MAC C Times" pitchFamily="18" charset="0"/>
              </a:rPr>
              <a:t>калиум дихидроген арсенат </a:t>
            </a:r>
            <a:r>
              <a:rPr lang="it-IT" altLang="LID4096" sz="2400" dirty="0"/>
              <a:t>(KH</a:t>
            </a:r>
            <a:r>
              <a:rPr lang="it-IT" altLang="LID4096" sz="2400" baseline="-25000" dirty="0"/>
              <a:t>2</a:t>
            </a:r>
            <a:r>
              <a:rPr lang="it-IT" altLang="LID4096" sz="2400" dirty="0"/>
              <a:t>AsO</a:t>
            </a:r>
            <a:r>
              <a:rPr lang="it-IT" altLang="LID4096" sz="2400" baseline="-25000" dirty="0"/>
              <a:t>4</a:t>
            </a:r>
            <a:r>
              <a:rPr lang="it-IT" altLang="LID4096" sz="2400" dirty="0"/>
              <a:t>). 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en-US" altLang="LID4096" sz="2400" dirty="0">
                <a:latin typeface="MAC C Times" pitchFamily="18" charset="0"/>
              </a:rPr>
              <a:t> </a:t>
            </a:r>
            <a:r>
              <a:rPr lang="mk-MK" altLang="LID4096" sz="2400" dirty="0">
                <a:latin typeface="MAC C Times" pitchFamily="18" charset="0"/>
              </a:rPr>
              <a:t>Бариум титанат </a:t>
            </a:r>
            <a:r>
              <a:rPr lang="pl-PL" altLang="LID4096" sz="2400" dirty="0"/>
              <a:t>(Ba TiO</a:t>
            </a:r>
            <a:r>
              <a:rPr lang="pl-PL" altLang="LID4096" sz="2400" baseline="-25000" dirty="0"/>
              <a:t>3</a:t>
            </a:r>
            <a:r>
              <a:rPr lang="pl-PL" altLang="LID4096" sz="2400" dirty="0"/>
              <a:t>). </a:t>
            </a:r>
            <a:r>
              <a:rPr lang="mk-MK" altLang="LID4096" sz="2400" dirty="0"/>
              <a:t>Т</a:t>
            </a:r>
            <a:r>
              <a:rPr lang="en-US" altLang="LID4096" sz="2400" dirty="0"/>
              <a:t>c</a:t>
            </a:r>
            <a:r>
              <a:rPr lang="mk-MK" altLang="LID4096" sz="2400" dirty="0"/>
              <a:t>=</a:t>
            </a:r>
            <a:r>
              <a:rPr lang="it-IT" altLang="LID4096" sz="2400" dirty="0">
                <a:latin typeface="MAC C Times" pitchFamily="18" charset="0"/>
              </a:rPr>
              <a:t> 118 </a:t>
            </a:r>
            <a:r>
              <a:rPr lang="it-IT" altLang="LID4096" sz="2400" baseline="30000" dirty="0">
                <a:latin typeface="MAC C Times" pitchFamily="18" charset="0"/>
              </a:rPr>
              <a:t>0</a:t>
            </a:r>
            <a:r>
              <a:rPr lang="it-IT" altLang="LID4096" sz="2400" dirty="0"/>
              <a:t>C</a:t>
            </a:r>
            <a:r>
              <a:rPr lang="it-IT" altLang="LID4096" sz="2400" dirty="0">
                <a:latin typeface="MAC C Times" pitchFamily="18" charset="0"/>
              </a:rPr>
              <a:t>, a </a:t>
            </a:r>
            <a:r>
              <a:rPr lang="mk-MK" altLang="LID4096" sz="2400" dirty="0">
                <a:latin typeface="MAC C Times" pitchFamily="18" charset="0"/>
              </a:rPr>
              <a:t>диелектрична константа </a:t>
            </a:r>
            <a:r>
              <a:rPr lang="it-IT" altLang="LID4096" sz="2400" dirty="0">
                <a:latin typeface="MAC C Times" pitchFamily="18" charset="0"/>
              </a:rPr>
              <a:t>6000-7000. 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endParaRPr lang="it-IT" altLang="LID4096" sz="2400" dirty="0">
              <a:latin typeface="MAC C Times" pitchFamily="18" charset="0"/>
            </a:endParaRP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it-IT" altLang="LID4096" sz="2400" dirty="0">
                <a:latin typeface="MAC C Times" pitchFamily="18" charset="0"/>
              </a:rPr>
              <a:t> </a:t>
            </a:r>
            <a:r>
              <a:rPr lang="ru-RU" altLang="LID4096" sz="2400" dirty="0">
                <a:latin typeface="MAC C Times" pitchFamily="18" charset="0"/>
              </a:rPr>
              <a:t>Фероелектриците наоѓаат примена при градба на кондензато­рите, поради нивната голема диелектрична константа.</a:t>
            </a:r>
            <a:endParaRPr lang="en-US" altLang="LID4096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143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143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A961C337-02BE-48F0-BF09-5359AA9ECF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7838"/>
            <a:ext cx="8229600" cy="939800"/>
          </a:xfrm>
        </p:spPr>
        <p:txBody>
          <a:bodyPr/>
          <a:lstStyle/>
          <a:p>
            <a:r>
              <a:rPr lang="mk-MK" altLang="LID4096" sz="4000" b="1" dirty="0">
                <a:latin typeface="MAC C Times" pitchFamily="18" charset="0"/>
              </a:rPr>
              <a:t>Пиезолелектричен ефект</a:t>
            </a:r>
            <a:br>
              <a:rPr lang="en-US" altLang="LID4096" sz="4000" b="1" dirty="0">
                <a:latin typeface="MAC C Times" pitchFamily="18" charset="0"/>
              </a:rPr>
            </a:br>
            <a:endParaRPr lang="en-US" altLang="LID4096" sz="4000" b="1" dirty="0">
              <a:latin typeface="MAC C Times" pitchFamily="18" charset="0"/>
            </a:endParaRPr>
          </a:p>
        </p:txBody>
      </p:sp>
      <p:sp>
        <p:nvSpPr>
          <p:cNvPr id="15364" name="Text Box 4">
            <a:extLst>
              <a:ext uri="{FF2B5EF4-FFF2-40B4-BE49-F238E27FC236}">
                <a16:creationId xmlns:a16="http://schemas.microsoft.com/office/drawing/2014/main" id="{8B5E5B70-EBE2-479C-9CBE-548DA8A396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646238"/>
            <a:ext cx="8229600" cy="477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ru-RU" altLang="LID4096" sz="3200" dirty="0">
                <a:latin typeface="MAC C Times" pitchFamily="18" charset="0"/>
              </a:rPr>
              <a:t> Опитите покажуваат дека е можна поларизација на диелектрик и кога тој не е во Е. 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ru-RU" altLang="LID4096" sz="3200" dirty="0">
                <a:latin typeface="MAC C Times" pitchFamily="18" charset="0"/>
              </a:rPr>
              <a:t> Тоа се случува ако диелектрикот се деформира. 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ru-RU" altLang="LID4096" sz="3200" dirty="0">
                <a:latin typeface="MAC C Times" pitchFamily="18" charset="0"/>
              </a:rPr>
              <a:t> Оваа појава први ја изучувале браќата Пјер и Жак Кири и се вика пиезоелектричен ефект. </a:t>
            </a:r>
          </a:p>
          <a:p>
            <a:pPr>
              <a:spcBef>
                <a:spcPct val="50000"/>
              </a:spcBef>
            </a:pPr>
            <a:endParaRPr lang="en-US" altLang="LID4096" sz="3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51" name="Rectangle 67">
            <a:extLst>
              <a:ext uri="{FF2B5EF4-FFF2-40B4-BE49-F238E27FC236}">
                <a16:creationId xmlns:a16="http://schemas.microsoft.com/office/drawing/2014/main" id="{5AA14F4B-A390-495B-B0D7-2775112D15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28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16450" name="Object 66">
            <a:extLst>
              <a:ext uri="{FF2B5EF4-FFF2-40B4-BE49-F238E27FC236}">
                <a16:creationId xmlns:a16="http://schemas.microsoft.com/office/drawing/2014/main" id="{F9DB23B4-60E9-4F11-B858-3AFC014D6CA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2971800"/>
          <a:ext cx="5715000" cy="362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3783364" imgH="2541098" progId="Word.Picture.8">
                  <p:embed/>
                </p:oleObj>
              </mc:Choice>
              <mc:Fallback>
                <p:oleObj name="Picture" r:id="rId2" imgW="3783364" imgH="2541098" progId="Word.Picture.8">
                  <p:embed/>
                  <p:pic>
                    <p:nvPicPr>
                      <p:cNvPr id="0" name="Object 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971800"/>
                        <a:ext cx="5715000" cy="3627438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52" name="Text Box 68">
            <a:extLst>
              <a:ext uri="{FF2B5EF4-FFF2-40B4-BE49-F238E27FC236}">
                <a16:creationId xmlns:a16="http://schemas.microsoft.com/office/drawing/2014/main" id="{117B1694-F65D-4764-BE0F-F3424EF91E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762000"/>
            <a:ext cx="7620000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LID4096" sz="3200" dirty="0">
                <a:latin typeface="MAC C Times" pitchFamily="18" charset="0"/>
              </a:rPr>
              <a:t>Анизитропни кристали</a:t>
            </a:r>
            <a:endParaRPr lang="en-US" altLang="LID4096" sz="3200" dirty="0">
              <a:latin typeface="MAC C Times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LID4096" sz="2400" dirty="0">
                <a:latin typeface="MAC C Times" pitchFamily="18" charset="0"/>
              </a:rPr>
              <a:t>(</a:t>
            </a:r>
            <a:r>
              <a:rPr lang="mk-MK" altLang="LID4096" sz="2400" b="1" dirty="0">
                <a:latin typeface="MAC C Times" pitchFamily="18" charset="0"/>
              </a:rPr>
              <a:t>кварц во монокристална форма</a:t>
            </a:r>
            <a:r>
              <a:rPr lang="en-US" altLang="LID4096" sz="2400" dirty="0">
                <a:latin typeface="MAC C Times" pitchFamily="18" charset="0"/>
              </a:rPr>
              <a:t>)</a:t>
            </a:r>
          </a:p>
        </p:txBody>
      </p:sp>
      <p:pic>
        <p:nvPicPr>
          <p:cNvPr id="16453" name="Picture 69">
            <a:extLst>
              <a:ext uri="{FF2B5EF4-FFF2-40B4-BE49-F238E27FC236}">
                <a16:creationId xmlns:a16="http://schemas.microsoft.com/office/drawing/2014/main" id="{821A727C-8F7E-4336-A003-30A7CBEC9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3505200"/>
            <a:ext cx="2728913" cy="289560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AutoShape 5">
            <a:extLst>
              <a:ext uri="{FF2B5EF4-FFF2-40B4-BE49-F238E27FC236}">
                <a16:creationId xmlns:a16="http://schemas.microsoft.com/office/drawing/2014/main" id="{79098123-10A5-4C43-95D4-26E2F3139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563" y="2511425"/>
            <a:ext cx="2209800" cy="1981200"/>
          </a:xfrm>
          <a:prstGeom prst="hexagon">
            <a:avLst>
              <a:gd name="adj" fmla="val 27885"/>
              <a:gd name="vf" fmla="val 115470"/>
            </a:avLst>
          </a:prstGeom>
          <a:solidFill>
            <a:srgbClr val="99FF33"/>
          </a:solidFill>
          <a:ln w="57150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17414" name="Line 6">
            <a:extLst>
              <a:ext uri="{FF2B5EF4-FFF2-40B4-BE49-F238E27FC236}">
                <a16:creationId xmlns:a16="http://schemas.microsoft.com/office/drawing/2014/main" id="{6DC3E2AD-0FB8-4CB2-B04B-F6BC017FB4BA}"/>
              </a:ext>
            </a:extLst>
          </p:cNvPr>
          <p:cNvSpPr>
            <a:spLocks noChangeShapeType="1"/>
          </p:cNvSpPr>
          <p:nvPr/>
        </p:nvSpPr>
        <p:spPr bwMode="auto">
          <a:xfrm>
            <a:off x="304800" y="3505200"/>
            <a:ext cx="4572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17415" name="Text Box 7">
            <a:extLst>
              <a:ext uri="{FF2B5EF4-FFF2-40B4-BE49-F238E27FC236}">
                <a16:creationId xmlns:a16="http://schemas.microsoft.com/office/drawing/2014/main" id="{4D0F65E2-3154-45D3-BB41-F29EDE94D5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2667000"/>
            <a:ext cx="609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 sz="3200">
                <a:latin typeface="Times New Roman" panose="02020603050405020304" pitchFamily="18" charset="0"/>
              </a:rPr>
              <a:t>P</a:t>
            </a:r>
          </a:p>
        </p:txBody>
      </p:sp>
      <p:grpSp>
        <p:nvGrpSpPr>
          <p:cNvPr id="17421" name="Group 13">
            <a:extLst>
              <a:ext uri="{FF2B5EF4-FFF2-40B4-BE49-F238E27FC236}">
                <a16:creationId xmlns:a16="http://schemas.microsoft.com/office/drawing/2014/main" id="{3424D502-21E1-49CF-BFC4-8C84A99F82CE}"/>
              </a:ext>
            </a:extLst>
          </p:cNvPr>
          <p:cNvGrpSpPr>
            <a:grpSpLocks/>
          </p:cNvGrpSpPr>
          <p:nvPr/>
        </p:nvGrpSpPr>
        <p:grpSpPr bwMode="auto">
          <a:xfrm>
            <a:off x="1676400" y="2133600"/>
            <a:ext cx="2209800" cy="1981200"/>
            <a:chOff x="1056" y="1344"/>
            <a:chExt cx="1392" cy="1248"/>
          </a:xfrm>
        </p:grpSpPr>
        <p:sp>
          <p:nvSpPr>
            <p:cNvPr id="17416" name="Line 8">
              <a:extLst>
                <a:ext uri="{FF2B5EF4-FFF2-40B4-BE49-F238E27FC236}">
                  <a16:creationId xmlns:a16="http://schemas.microsoft.com/office/drawing/2014/main" id="{7747461F-438E-40FC-A997-08F137A0F0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296" y="1344"/>
              <a:ext cx="0" cy="86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7417" name="Line 9">
              <a:extLst>
                <a:ext uri="{FF2B5EF4-FFF2-40B4-BE49-F238E27FC236}">
                  <a16:creationId xmlns:a16="http://schemas.microsoft.com/office/drawing/2014/main" id="{D06AD0EF-66B9-443D-A43A-32E590BA05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96" y="2208"/>
              <a:ext cx="115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17419" name="Text Box 11">
              <a:extLst>
                <a:ext uri="{FF2B5EF4-FFF2-40B4-BE49-F238E27FC236}">
                  <a16:creationId xmlns:a16="http://schemas.microsoft.com/office/drawing/2014/main" id="{09101E29-45DD-43E7-80AE-F02FADFFE5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0" y="2304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LID4096" sz="2400">
                  <a:solidFill>
                    <a:schemeClr val="bg2"/>
                  </a:solidFill>
                </a:rPr>
                <a:t>a</a:t>
              </a:r>
              <a:endParaRPr lang="en-US" altLang="LID4096">
                <a:solidFill>
                  <a:schemeClr val="bg2"/>
                </a:solidFill>
              </a:endParaRPr>
            </a:p>
          </p:txBody>
        </p:sp>
        <p:sp>
          <p:nvSpPr>
            <p:cNvPr id="17420" name="Text Box 12">
              <a:extLst>
                <a:ext uri="{FF2B5EF4-FFF2-40B4-BE49-F238E27FC236}">
                  <a16:creationId xmlns:a16="http://schemas.microsoft.com/office/drawing/2014/main" id="{696D22F1-1218-403B-B46E-ED94328DD3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6" y="1728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LID4096" sz="2400">
                  <a:solidFill>
                    <a:schemeClr val="bg2"/>
                  </a:solidFill>
                </a:rPr>
                <a:t>b</a:t>
              </a:r>
              <a:endParaRPr lang="en-US" altLang="LID4096">
                <a:solidFill>
                  <a:schemeClr val="bg2"/>
                </a:solidFill>
              </a:endParaRPr>
            </a:p>
          </p:txBody>
        </p:sp>
      </p:grpSp>
      <p:sp>
        <p:nvSpPr>
          <p:cNvPr id="17426" name="AutoShape 18">
            <a:extLst>
              <a:ext uri="{FF2B5EF4-FFF2-40B4-BE49-F238E27FC236}">
                <a16:creationId xmlns:a16="http://schemas.microsoft.com/office/drawing/2014/main" id="{93869B46-B2CC-4F8E-A692-1D8D8DB7C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600" y="3276600"/>
            <a:ext cx="2209800" cy="1219200"/>
          </a:xfrm>
          <a:prstGeom prst="hexagon">
            <a:avLst>
              <a:gd name="adj" fmla="val 45313"/>
              <a:gd name="vf" fmla="val 115470"/>
            </a:avLst>
          </a:prstGeom>
          <a:solidFill>
            <a:srgbClr val="99FF33"/>
          </a:solidFill>
          <a:ln w="57150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17427" name="AutoShape 19">
            <a:extLst>
              <a:ext uri="{FF2B5EF4-FFF2-40B4-BE49-F238E27FC236}">
                <a16:creationId xmlns:a16="http://schemas.microsoft.com/office/drawing/2014/main" id="{35B97865-23F2-4180-A92D-D12BF4B9D0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0" y="2286000"/>
            <a:ext cx="1981200" cy="22860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9FF33"/>
          </a:solidFill>
          <a:ln w="57150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LID4096"/>
          </a:p>
        </p:txBody>
      </p:sp>
      <p:sp>
        <p:nvSpPr>
          <p:cNvPr id="17428" name="Text Box 20">
            <a:extLst>
              <a:ext uri="{FF2B5EF4-FFF2-40B4-BE49-F238E27FC236}">
                <a16:creationId xmlns:a16="http://schemas.microsoft.com/office/drawing/2014/main" id="{B3D1EC4B-D749-427B-9C42-BC28B11413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3352800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 b="1">
                <a:solidFill>
                  <a:srgbClr val="000000"/>
                </a:solidFill>
              </a:rPr>
              <a:t>+  +  +</a:t>
            </a:r>
          </a:p>
        </p:txBody>
      </p:sp>
      <p:sp>
        <p:nvSpPr>
          <p:cNvPr id="17429" name="Text Box 21">
            <a:extLst>
              <a:ext uri="{FF2B5EF4-FFF2-40B4-BE49-F238E27FC236}">
                <a16:creationId xmlns:a16="http://schemas.microsoft.com/office/drawing/2014/main" id="{F80532D3-CE0E-4270-BB39-DA0B3F2EA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4038600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 b="1">
                <a:solidFill>
                  <a:srgbClr val="000000"/>
                </a:solidFill>
              </a:rPr>
              <a:t>-   -   -</a:t>
            </a:r>
          </a:p>
        </p:txBody>
      </p:sp>
      <p:sp>
        <p:nvSpPr>
          <p:cNvPr id="17430" name="Text Box 22">
            <a:extLst>
              <a:ext uri="{FF2B5EF4-FFF2-40B4-BE49-F238E27FC236}">
                <a16:creationId xmlns:a16="http://schemas.microsoft.com/office/drawing/2014/main" id="{C17B316F-B90A-4917-9D67-A647A8AEA3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4038600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 b="1">
                <a:solidFill>
                  <a:srgbClr val="000000"/>
                </a:solidFill>
              </a:rPr>
              <a:t>+  +  +</a:t>
            </a:r>
          </a:p>
        </p:txBody>
      </p:sp>
      <p:sp>
        <p:nvSpPr>
          <p:cNvPr id="17432" name="Text Box 24">
            <a:extLst>
              <a:ext uri="{FF2B5EF4-FFF2-40B4-BE49-F238E27FC236}">
                <a16:creationId xmlns:a16="http://schemas.microsoft.com/office/drawing/2014/main" id="{937A269B-7281-48BC-8A4A-F4A8043B9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2362200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 b="1">
                <a:solidFill>
                  <a:srgbClr val="000000"/>
                </a:solidFill>
              </a:rPr>
              <a:t>-   -   -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>
            <a:extLst>
              <a:ext uri="{FF2B5EF4-FFF2-40B4-BE49-F238E27FC236}">
                <a16:creationId xmlns:a16="http://schemas.microsoft.com/office/drawing/2014/main" id="{8AA1DD30-DF19-4BFF-9122-19B74F564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52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18436" name="Object 4">
            <a:extLst>
              <a:ext uri="{FF2B5EF4-FFF2-40B4-BE49-F238E27FC236}">
                <a16:creationId xmlns:a16="http://schemas.microsoft.com/office/drawing/2014/main" id="{AA2ACB9F-BCAB-4C02-BF12-A1B1BDCD88F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4295640"/>
              </p:ext>
            </p:extLst>
          </p:nvPr>
        </p:nvGraphicFramePr>
        <p:xfrm>
          <a:off x="609600" y="304800"/>
          <a:ext cx="7915275" cy="316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4599360" imgH="1828800" progId="Word.Picture.8">
                  <p:embed/>
                </p:oleObj>
              </mc:Choice>
              <mc:Fallback>
                <p:oleObj name="Picture" r:id="rId2" imgW="4599360" imgH="1828800" progId="Word.Pictur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304800"/>
                        <a:ext cx="7915275" cy="3160713"/>
                      </a:xfrm>
                      <a:prstGeom prst="rect">
                        <a:avLst/>
                      </a:prstGeom>
                      <a:solidFill>
                        <a:srgbClr val="99FF33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8" name="Text Box 6">
            <a:extLst>
              <a:ext uri="{FF2B5EF4-FFF2-40B4-BE49-F238E27FC236}">
                <a16:creationId xmlns:a16="http://schemas.microsoft.com/office/drawing/2014/main" id="{4A751EEF-2132-4E92-9F29-0B0B53267E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4038600"/>
            <a:ext cx="76962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mk-MK" altLang="LID4096" dirty="0">
                <a:latin typeface="MAC C Times" pitchFamily="18" charset="0"/>
              </a:rPr>
              <a:t>Векторот </a:t>
            </a:r>
            <a:r>
              <a:rPr lang="en-US" altLang="LID4096" dirty="0">
                <a:latin typeface="MAC C Times" pitchFamily="18" charset="0"/>
              </a:rPr>
              <a:t>P </a:t>
            </a:r>
            <a:r>
              <a:rPr lang="mk-MK" altLang="LID4096" dirty="0">
                <a:latin typeface="MAC C Times" pitchFamily="18" charset="0"/>
              </a:rPr>
              <a:t>односно</a:t>
            </a:r>
            <a:r>
              <a:rPr lang="pl-PL" altLang="LID4096" dirty="0">
                <a:latin typeface="MAC C Times" pitchFamily="18" charset="0"/>
              </a:rPr>
              <a:t> </a:t>
            </a:r>
            <a:r>
              <a:rPr lang="en-US" altLang="LID4096" i="1" dirty="0">
                <a:latin typeface="MAC C Times" pitchFamily="18" charset="0"/>
                <a:sym typeface="Symbol" panose="05050102010706020507" pitchFamily="18" charset="2"/>
              </a:rPr>
              <a:t></a:t>
            </a:r>
            <a:r>
              <a:rPr lang="pl-PL" altLang="LID4096" baseline="-25000" dirty="0"/>
              <a:t>i</a:t>
            </a:r>
            <a:r>
              <a:rPr lang="pl-PL" altLang="LID4096" dirty="0">
                <a:latin typeface="MAC C Times" pitchFamily="18" charset="0"/>
              </a:rPr>
              <a:t> , </a:t>
            </a:r>
            <a:r>
              <a:rPr lang="ru-RU" altLang="LID4096" dirty="0">
                <a:latin typeface="MAC C Times" pitchFamily="18" charset="0"/>
              </a:rPr>
              <a:t>во определен интервал е пропорционална со големината на механичката деформација, која, според Хуковиот закон, е пропорционална со механичката сила што ја предизвикала таа деформација. </a:t>
            </a:r>
          </a:p>
          <a:p>
            <a:pPr algn="just">
              <a:spcBef>
                <a:spcPct val="50000"/>
              </a:spcBef>
            </a:pPr>
            <a:r>
              <a:rPr lang="ru-RU" altLang="LID4096" dirty="0">
                <a:latin typeface="MAC C Times" pitchFamily="18" charset="0"/>
              </a:rPr>
              <a:t>Следува, поларизацијата Р е пропорционална со големината на силата која дејствува на единица  плоштина на  нормална површина). </a:t>
            </a:r>
          </a:p>
          <a:p>
            <a:pPr>
              <a:spcBef>
                <a:spcPct val="50000"/>
              </a:spcBef>
            </a:pPr>
            <a:endParaRPr lang="en-US" altLang="LID4096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34C691A3-D9E3-4D3E-9157-54BE5C8660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mk-MK" altLang="LID4096" sz="4000" dirty="0">
                <a:latin typeface="MAC C Times" pitchFamily="18" charset="0"/>
              </a:rPr>
              <a:t>Обратен пиезоелектричен ефект</a:t>
            </a:r>
            <a:endParaRPr lang="en-US" altLang="LID4096" sz="4000" dirty="0">
              <a:latin typeface="MAC C Times" pitchFamily="18" charset="0"/>
            </a:endParaRPr>
          </a:p>
        </p:txBody>
      </p:sp>
      <p:sp>
        <p:nvSpPr>
          <p:cNvPr id="19460" name="Text Box 4">
            <a:extLst>
              <a:ext uri="{FF2B5EF4-FFF2-40B4-BE49-F238E27FC236}">
                <a16:creationId xmlns:a16="http://schemas.microsoft.com/office/drawing/2014/main" id="{665CAD21-2FBE-44D6-A83E-2600E88A4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066800"/>
            <a:ext cx="8305800" cy="433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altLang="LID4096" sz="2400" dirty="0">
                <a:latin typeface="MAC C Times" pitchFamily="18" charset="0"/>
              </a:rPr>
              <a:t>Ако меѓу двете површини  на даден пиезокристал се донесе  напон, под дејство на полето кристалот се деформира, или се збива или се издолжува. </a:t>
            </a:r>
          </a:p>
          <a:p>
            <a:pPr algn="just">
              <a:spcBef>
                <a:spcPct val="50000"/>
              </a:spcBef>
            </a:pPr>
            <a:r>
              <a:rPr lang="ru-RU" altLang="LID4096" sz="2400" dirty="0">
                <a:latin typeface="MAC C Times" pitchFamily="18" charset="0"/>
              </a:rPr>
              <a:t>Пиезоелектрична плочка поврзана на  високофреквентен променлив напон може да се деформира периодично во ритамот на надворешното електрично поле и да биде извор на високофреквентни звучни (ултразвучни) осцилации. </a:t>
            </a:r>
          </a:p>
          <a:p>
            <a:pPr algn="just">
              <a:spcBef>
                <a:spcPct val="50000"/>
              </a:spcBef>
            </a:pPr>
            <a:endParaRPr lang="ru-RU" altLang="LID4096" sz="2400" dirty="0">
              <a:latin typeface="MAC C Times" pitchFamily="18" charset="0"/>
            </a:endParaRPr>
          </a:p>
          <a:p>
            <a:pPr algn="just">
              <a:spcBef>
                <a:spcPct val="50000"/>
              </a:spcBef>
            </a:pPr>
            <a:r>
              <a:rPr lang="ru-RU" altLang="LID4096" sz="2400" dirty="0">
                <a:latin typeface="MAC C Times" pitchFamily="18" charset="0"/>
              </a:rPr>
              <a:t>Примена: пиезоектричен микрофон, пиезоелектри­чен манометар, пиезоелек­тричен мерач на вибрации и сл. </a:t>
            </a:r>
            <a:endParaRPr lang="en-US" altLang="LID4096" sz="3200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4D1165F2-B419-4293-BC9E-2516C91018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LID4096" sz="2800" b="1" dirty="0">
                <a:latin typeface="MAC C Times" pitchFamily="18" charset="0"/>
              </a:rPr>
              <a:t>Повторно за спроводник во електрично поле. Густина на полнеж кај закривените површини</a:t>
            </a:r>
            <a:br>
              <a:rPr lang="en-US" altLang="LID4096" sz="2800" b="1" dirty="0">
                <a:latin typeface="MAC C Times" pitchFamily="18" charset="0"/>
              </a:rPr>
            </a:br>
            <a:endParaRPr lang="en-US" altLang="LID4096" sz="2800" b="1" dirty="0">
              <a:latin typeface="MAC C Times" pitchFamily="18" charset="0"/>
            </a:endParaRPr>
          </a:p>
        </p:txBody>
      </p:sp>
      <p:sp>
        <p:nvSpPr>
          <p:cNvPr id="20530" name="Text Box 50">
            <a:extLst>
              <a:ext uri="{FF2B5EF4-FFF2-40B4-BE49-F238E27FC236}">
                <a16:creationId xmlns:a16="http://schemas.microsoft.com/office/drawing/2014/main" id="{86BB7805-6018-4F5D-9EB6-6B98A27A2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295400"/>
            <a:ext cx="3657600" cy="433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LID4096" sz="2400" dirty="0">
                <a:solidFill>
                  <a:schemeClr val="folHlink"/>
                </a:solidFill>
                <a:latin typeface="MAC C Times" pitchFamily="18" charset="0"/>
              </a:rPr>
              <a:t>Метален спроводник</a:t>
            </a:r>
            <a:r>
              <a:rPr lang="en-US" altLang="LID4096" sz="2400" dirty="0">
                <a:solidFill>
                  <a:schemeClr val="folHlink"/>
                </a:solidFill>
                <a:latin typeface="MAC C Times" pitchFamily="18" charset="0"/>
              </a:rPr>
              <a:t>: </a:t>
            </a:r>
          </a:p>
          <a:p>
            <a:pPr>
              <a:spcBef>
                <a:spcPct val="50000"/>
              </a:spcBef>
            </a:pPr>
            <a:r>
              <a:rPr lang="mk-MK" altLang="LID4096" sz="2400" dirty="0">
                <a:latin typeface="MAC C Times" pitchFamily="18" charset="0"/>
              </a:rPr>
              <a:t>Поле внатре </a:t>
            </a:r>
            <a:r>
              <a:rPr lang="en-US" altLang="LID4096" sz="2400" dirty="0">
                <a:latin typeface="MAC C Times" pitchFamily="18" charset="0"/>
              </a:rPr>
              <a:t>= 0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mk-MK" altLang="LID4096" sz="2400" dirty="0">
                <a:latin typeface="MAC C Times" pitchFamily="18" charset="0"/>
              </a:rPr>
              <a:t>Површина еквипотенцијална </a:t>
            </a:r>
            <a:endParaRPr lang="en-US" altLang="LID4096" sz="2400" dirty="0">
              <a:latin typeface="MAC C Times" pitchFamily="18" charset="0"/>
            </a:endParaRPr>
          </a:p>
          <a:p>
            <a:pPr>
              <a:spcBef>
                <a:spcPct val="50000"/>
              </a:spcBef>
              <a:buFontTx/>
              <a:buChar char="-"/>
            </a:pPr>
            <a:r>
              <a:rPr lang="mk-MK" altLang="LID4096" sz="2400" dirty="0">
                <a:latin typeface="MAC C Times" pitchFamily="18" charset="0"/>
              </a:rPr>
              <a:t>Силови линии нормални на површината</a:t>
            </a:r>
            <a:endParaRPr lang="en-US" altLang="LID4096" sz="2400" dirty="0">
              <a:latin typeface="MAC C Times" pitchFamily="18" charset="0"/>
            </a:endParaRPr>
          </a:p>
          <a:p>
            <a:pPr>
              <a:spcBef>
                <a:spcPct val="50000"/>
              </a:spcBef>
              <a:buFontTx/>
              <a:buChar char="-"/>
            </a:pPr>
            <a:r>
              <a:rPr lang="en-US" altLang="LID4096" sz="2400" dirty="0">
                <a:latin typeface="MAC C Times" pitchFamily="18" charset="0"/>
              </a:rPr>
              <a:t> </a:t>
            </a:r>
            <a:r>
              <a:rPr lang="mk-MK" altLang="LID4096" sz="2400" dirty="0">
                <a:latin typeface="MAC C Times" pitchFamily="18" charset="0"/>
              </a:rPr>
              <a:t>густина на полнежот различна</a:t>
            </a:r>
            <a:endParaRPr lang="en-US" altLang="LID4096" sz="2400" dirty="0">
              <a:latin typeface="MAC C Times" pitchFamily="18" charset="0"/>
            </a:endParaRPr>
          </a:p>
          <a:p>
            <a:pPr>
              <a:spcBef>
                <a:spcPct val="50000"/>
              </a:spcBef>
              <a:buFontTx/>
              <a:buChar char="-"/>
            </a:pPr>
            <a:endParaRPr lang="en-US" altLang="LID4096" sz="2400" dirty="0">
              <a:latin typeface="MAC C Times" pitchFamily="18" charset="0"/>
            </a:endParaRPr>
          </a:p>
        </p:txBody>
      </p:sp>
      <p:graphicFrame>
        <p:nvGraphicFramePr>
          <p:cNvPr id="20531" name="Object 51">
            <a:extLst>
              <a:ext uri="{FF2B5EF4-FFF2-40B4-BE49-F238E27FC236}">
                <a16:creationId xmlns:a16="http://schemas.microsoft.com/office/drawing/2014/main" id="{3655D3F5-4175-432C-8C56-CA2211D53EF5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3657600" y="2514600"/>
          <a:ext cx="5257800" cy="300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3581280" imgH="2048040" progId="Word.Picture.8">
                  <p:embed/>
                </p:oleObj>
              </mc:Choice>
              <mc:Fallback>
                <p:oleObj name="Picture" r:id="rId2" imgW="3581280" imgH="2048040" progId="Word.Picture.8">
                  <p:embed/>
                  <p:pic>
                    <p:nvPicPr>
                      <p:cNvPr id="0" name="Object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2514600"/>
                        <a:ext cx="5257800" cy="3006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33" name="Text Box 53">
            <a:extLst>
              <a:ext uri="{FF2B5EF4-FFF2-40B4-BE49-F238E27FC236}">
                <a16:creationId xmlns:a16="http://schemas.microsoft.com/office/drawing/2014/main" id="{35534C9F-0125-440D-9D7C-D849966274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5943600"/>
            <a:ext cx="8991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LID4096" sz="2400" dirty="0">
                <a:latin typeface="MAC C Times" pitchFamily="18" charset="0"/>
              </a:rPr>
              <a:t>Зошто е погодно да се користи електроскоп со шуплива топка на главата, која обично се вика “Фарадеев цилиндар”?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>
            <a:extLst>
              <a:ext uri="{FF2B5EF4-FFF2-40B4-BE49-F238E27FC236}">
                <a16:creationId xmlns:a16="http://schemas.microsoft.com/office/drawing/2014/main" id="{9AE4E3B8-C8EC-4327-B32B-0DED7921CD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2516188"/>
          </a:xfrm>
        </p:spPr>
        <p:txBody>
          <a:bodyPr/>
          <a:lstStyle/>
          <a:p>
            <a:pPr algn="just">
              <a:buFont typeface="Wingdings" panose="05000000000000000000" pitchFamily="2" charset="2"/>
              <a:buNone/>
            </a:pPr>
            <a:r>
              <a:rPr lang="ru-RU" altLang="LID4096" dirty="0">
                <a:latin typeface="MAC C Times" pitchFamily="18" charset="0"/>
              </a:rPr>
              <a:t> Со експериментот може да се покаже дека најголема е густината во близината на зашилениот дел од површината на коноцилиндарот. </a:t>
            </a:r>
            <a:endParaRPr lang="en-US" altLang="LID4096" dirty="0">
              <a:latin typeface="MAC C Times" pitchFamily="18" charset="0"/>
            </a:endParaRPr>
          </a:p>
          <a:p>
            <a:pPr algn="just">
              <a:buFont typeface="Wingdings" panose="05000000000000000000" pitchFamily="2" charset="2"/>
              <a:buNone/>
            </a:pPr>
            <a:endParaRPr lang="en-US" altLang="LID4096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22EDC96F-BE7F-48DB-82D1-1D4274EC13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LID4096" sz="3200" dirty="0">
                <a:latin typeface="MAC C Times" pitchFamily="18" charset="0"/>
              </a:rPr>
              <a:t>Теориско објаснување на експериментот</a:t>
            </a:r>
            <a:endParaRPr lang="en-US" altLang="LID4096" sz="3200" dirty="0">
              <a:latin typeface="MAC C Times" pitchFamily="18" charset="0"/>
            </a:endParaRPr>
          </a:p>
        </p:txBody>
      </p:sp>
      <p:sp>
        <p:nvSpPr>
          <p:cNvPr id="24582" name="Oval 6">
            <a:extLst>
              <a:ext uri="{FF2B5EF4-FFF2-40B4-BE49-F238E27FC236}">
                <a16:creationId xmlns:a16="http://schemas.microsoft.com/office/drawing/2014/main" id="{C04E23DC-875B-4A7E-800C-3BF4CDAC1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5675" y="4195763"/>
            <a:ext cx="1820863" cy="1662112"/>
          </a:xfrm>
          <a:prstGeom prst="ellipse">
            <a:avLst/>
          </a:prstGeom>
          <a:gradFill rotWithShape="1">
            <a:gsLst>
              <a:gs pos="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24588" name="Text Box 12">
            <a:extLst>
              <a:ext uri="{FF2B5EF4-FFF2-40B4-BE49-F238E27FC236}">
                <a16:creationId xmlns:a16="http://schemas.microsoft.com/office/drawing/2014/main" id="{86D17410-0E41-4DA5-84DC-C6DCA87F42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3125" y="3394075"/>
            <a:ext cx="2200275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900"/>
              <a:t>+           </a:t>
            </a:r>
            <a:endParaRPr lang="en-US" altLang="LID4096"/>
          </a:p>
        </p:txBody>
      </p:sp>
      <p:grpSp>
        <p:nvGrpSpPr>
          <p:cNvPr id="24608" name="Group 32">
            <a:extLst>
              <a:ext uri="{FF2B5EF4-FFF2-40B4-BE49-F238E27FC236}">
                <a16:creationId xmlns:a16="http://schemas.microsoft.com/office/drawing/2014/main" id="{98778F3C-3828-42ED-BFE1-E5246348A02B}"/>
              </a:ext>
            </a:extLst>
          </p:cNvPr>
          <p:cNvGrpSpPr>
            <a:grpSpLocks/>
          </p:cNvGrpSpPr>
          <p:nvPr/>
        </p:nvGrpSpPr>
        <p:grpSpPr bwMode="auto">
          <a:xfrm>
            <a:off x="865188" y="2286000"/>
            <a:ext cx="2227262" cy="1627188"/>
            <a:chOff x="545" y="1440"/>
            <a:chExt cx="1403" cy="1025"/>
          </a:xfrm>
        </p:grpSpPr>
        <p:sp>
          <p:nvSpPr>
            <p:cNvPr id="24583" name="Oval 7">
              <a:extLst>
                <a:ext uri="{FF2B5EF4-FFF2-40B4-BE49-F238E27FC236}">
                  <a16:creationId xmlns:a16="http://schemas.microsoft.com/office/drawing/2014/main" id="{5CF374D0-662E-4A03-B84A-A898CA4D99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4" y="1495"/>
              <a:ext cx="973" cy="872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F66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LID4096"/>
            </a:p>
          </p:txBody>
        </p:sp>
        <p:sp>
          <p:nvSpPr>
            <p:cNvPr id="24585" name="Text Box 9">
              <a:extLst>
                <a:ext uri="{FF2B5EF4-FFF2-40B4-BE49-F238E27FC236}">
                  <a16:creationId xmlns:a16="http://schemas.microsoft.com/office/drawing/2014/main" id="{C29A825E-E74C-472F-B8B2-D3486850DD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5" y="1789"/>
              <a:ext cx="1387" cy="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en-US" altLang="LID4096" sz="900"/>
                <a:t>+                   +</a:t>
              </a:r>
              <a:endParaRPr lang="en-US" altLang="LID4096"/>
            </a:p>
          </p:txBody>
        </p:sp>
        <p:sp>
          <p:nvSpPr>
            <p:cNvPr id="24586" name="Text Box 10">
              <a:extLst>
                <a:ext uri="{FF2B5EF4-FFF2-40B4-BE49-F238E27FC236}">
                  <a16:creationId xmlns:a16="http://schemas.microsoft.com/office/drawing/2014/main" id="{E0BD7575-A46A-4A58-A6CB-BEDA3C5384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5" y="1560"/>
              <a:ext cx="1387" cy="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en-US" altLang="LID4096" sz="900"/>
                <a:t>+               +</a:t>
              </a:r>
              <a:endParaRPr lang="en-US" altLang="LID4096"/>
            </a:p>
          </p:txBody>
        </p:sp>
        <p:sp>
          <p:nvSpPr>
            <p:cNvPr id="24587" name="Text Box 11">
              <a:extLst>
                <a:ext uri="{FF2B5EF4-FFF2-40B4-BE49-F238E27FC236}">
                  <a16:creationId xmlns:a16="http://schemas.microsoft.com/office/drawing/2014/main" id="{68A98D89-58C5-4951-BF04-12BF1FCD7B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5" y="2007"/>
              <a:ext cx="1387" cy="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en-US" altLang="LID4096" sz="900"/>
                <a:t>+                   +</a:t>
              </a:r>
            </a:p>
            <a:p>
              <a:pPr algn="ctr"/>
              <a:r>
                <a:rPr lang="en-US" altLang="LID4096" sz="900"/>
                <a:t>+</a:t>
              </a:r>
              <a:endParaRPr lang="en-US" altLang="LID4096"/>
            </a:p>
          </p:txBody>
        </p:sp>
        <p:sp>
          <p:nvSpPr>
            <p:cNvPr id="24589" name="Text Box 13">
              <a:extLst>
                <a:ext uri="{FF2B5EF4-FFF2-40B4-BE49-F238E27FC236}">
                  <a16:creationId xmlns:a16="http://schemas.microsoft.com/office/drawing/2014/main" id="{4FEC7834-2EC6-431F-BE47-323F38AAC8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2" y="1440"/>
              <a:ext cx="1386" cy="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en-US" altLang="LID4096" sz="900"/>
                <a:t>+           </a:t>
              </a:r>
              <a:endParaRPr lang="en-US" altLang="LID4096"/>
            </a:p>
          </p:txBody>
        </p:sp>
      </p:grpSp>
      <p:grpSp>
        <p:nvGrpSpPr>
          <p:cNvPr id="24611" name="Group 35">
            <a:extLst>
              <a:ext uri="{FF2B5EF4-FFF2-40B4-BE49-F238E27FC236}">
                <a16:creationId xmlns:a16="http://schemas.microsoft.com/office/drawing/2014/main" id="{7928EA55-7010-4E53-AE26-3C69BD08C367}"/>
              </a:ext>
            </a:extLst>
          </p:cNvPr>
          <p:cNvGrpSpPr>
            <a:grpSpLocks/>
          </p:cNvGrpSpPr>
          <p:nvPr/>
        </p:nvGrpSpPr>
        <p:grpSpPr bwMode="auto">
          <a:xfrm>
            <a:off x="3286125" y="2735263"/>
            <a:ext cx="2200275" cy="769937"/>
            <a:chOff x="2070" y="1723"/>
            <a:chExt cx="1386" cy="485"/>
          </a:xfrm>
        </p:grpSpPr>
        <p:sp>
          <p:nvSpPr>
            <p:cNvPr id="24584" name="Oval 8">
              <a:extLst>
                <a:ext uri="{FF2B5EF4-FFF2-40B4-BE49-F238E27FC236}">
                  <a16:creationId xmlns:a16="http://schemas.microsoft.com/office/drawing/2014/main" id="{B00CB3EA-4BCC-4563-B8C6-BE4CA0C099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7" y="1723"/>
              <a:ext cx="389" cy="349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F66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LID4096"/>
            </a:p>
          </p:txBody>
        </p:sp>
        <p:sp>
          <p:nvSpPr>
            <p:cNvPr id="24591" name="Text Box 15">
              <a:extLst>
                <a:ext uri="{FF2B5EF4-FFF2-40B4-BE49-F238E27FC236}">
                  <a16:creationId xmlns:a16="http://schemas.microsoft.com/office/drawing/2014/main" id="{E779B394-74CB-46AF-9EEF-07CAB39431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70" y="1750"/>
              <a:ext cx="1386" cy="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en-US" altLang="LID4096" sz="1000"/>
                <a:t>+    +</a:t>
              </a:r>
            </a:p>
            <a:p>
              <a:pPr algn="ctr"/>
              <a:r>
                <a:rPr lang="en-US" altLang="LID4096" sz="1000"/>
                <a:t>+            +</a:t>
              </a:r>
            </a:p>
            <a:p>
              <a:pPr algn="ctr"/>
              <a:r>
                <a:rPr lang="en-US" altLang="LID4096" sz="1000"/>
                <a:t>+    +</a:t>
              </a:r>
              <a:r>
                <a:rPr lang="en-US" altLang="LID4096" sz="900"/>
                <a:t>     </a:t>
              </a:r>
              <a:endParaRPr lang="en-US" altLang="LID4096"/>
            </a:p>
          </p:txBody>
        </p:sp>
      </p:grpSp>
      <p:sp>
        <p:nvSpPr>
          <p:cNvPr id="24593" name="Freeform 17">
            <a:extLst>
              <a:ext uri="{FF2B5EF4-FFF2-40B4-BE49-F238E27FC236}">
                <a16:creationId xmlns:a16="http://schemas.microsoft.com/office/drawing/2014/main" id="{D18E644C-9D2F-42A1-9660-8F59D6072844}"/>
              </a:ext>
            </a:extLst>
          </p:cNvPr>
          <p:cNvSpPr>
            <a:spLocks/>
          </p:cNvSpPr>
          <p:nvPr/>
        </p:nvSpPr>
        <p:spPr bwMode="auto">
          <a:xfrm>
            <a:off x="2751138" y="3076575"/>
            <a:ext cx="1350962" cy="123825"/>
          </a:xfrm>
          <a:custGeom>
            <a:avLst/>
            <a:gdLst>
              <a:gd name="T0" fmla="*/ 0 w 1030"/>
              <a:gd name="T1" fmla="*/ 10 h 108"/>
              <a:gd name="T2" fmla="*/ 140 w 1030"/>
              <a:gd name="T3" fmla="*/ 50 h 108"/>
              <a:gd name="T4" fmla="*/ 270 w 1030"/>
              <a:gd name="T5" fmla="*/ 10 h 108"/>
              <a:gd name="T6" fmla="*/ 410 w 1030"/>
              <a:gd name="T7" fmla="*/ 60 h 108"/>
              <a:gd name="T8" fmla="*/ 500 w 1030"/>
              <a:gd name="T9" fmla="*/ 40 h 108"/>
              <a:gd name="T10" fmla="*/ 630 w 1030"/>
              <a:gd name="T11" fmla="*/ 70 h 108"/>
              <a:gd name="T12" fmla="*/ 720 w 1030"/>
              <a:gd name="T13" fmla="*/ 40 h 108"/>
              <a:gd name="T14" fmla="*/ 850 w 1030"/>
              <a:gd name="T15" fmla="*/ 100 h 108"/>
              <a:gd name="T16" fmla="*/ 920 w 1030"/>
              <a:gd name="T17" fmla="*/ 90 h 108"/>
              <a:gd name="T18" fmla="*/ 1010 w 1030"/>
              <a:gd name="T19" fmla="*/ 60 h 108"/>
              <a:gd name="T20" fmla="*/ 1030 w 1030"/>
              <a:gd name="T21" fmla="*/ 0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30" h="108">
                <a:moveTo>
                  <a:pt x="0" y="10"/>
                </a:moveTo>
                <a:cubicBezTo>
                  <a:pt x="47" y="30"/>
                  <a:pt x="95" y="50"/>
                  <a:pt x="140" y="50"/>
                </a:cubicBezTo>
                <a:cubicBezTo>
                  <a:pt x="185" y="50"/>
                  <a:pt x="225" y="8"/>
                  <a:pt x="270" y="10"/>
                </a:cubicBezTo>
                <a:cubicBezTo>
                  <a:pt x="315" y="12"/>
                  <a:pt x="372" y="55"/>
                  <a:pt x="410" y="60"/>
                </a:cubicBezTo>
                <a:cubicBezTo>
                  <a:pt x="448" y="65"/>
                  <a:pt x="463" y="38"/>
                  <a:pt x="500" y="40"/>
                </a:cubicBezTo>
                <a:cubicBezTo>
                  <a:pt x="537" y="42"/>
                  <a:pt x="593" y="70"/>
                  <a:pt x="630" y="70"/>
                </a:cubicBezTo>
                <a:cubicBezTo>
                  <a:pt x="667" y="70"/>
                  <a:pt x="683" y="35"/>
                  <a:pt x="720" y="40"/>
                </a:cubicBezTo>
                <a:cubicBezTo>
                  <a:pt x="757" y="45"/>
                  <a:pt x="817" y="92"/>
                  <a:pt x="850" y="100"/>
                </a:cubicBezTo>
                <a:cubicBezTo>
                  <a:pt x="883" y="108"/>
                  <a:pt x="893" y="97"/>
                  <a:pt x="920" y="90"/>
                </a:cubicBezTo>
                <a:cubicBezTo>
                  <a:pt x="947" y="83"/>
                  <a:pt x="992" y="75"/>
                  <a:pt x="1010" y="60"/>
                </a:cubicBezTo>
                <a:cubicBezTo>
                  <a:pt x="1028" y="45"/>
                  <a:pt x="1023" y="12"/>
                  <a:pt x="1030" y="0"/>
                </a:cubicBezTo>
              </a:path>
            </a:pathLst>
          </a:custGeom>
          <a:noFill/>
          <a:ln w="38100" cmpd="sng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24594" name="Arc 18">
            <a:extLst>
              <a:ext uri="{FF2B5EF4-FFF2-40B4-BE49-F238E27FC236}">
                <a16:creationId xmlns:a16="http://schemas.microsoft.com/office/drawing/2014/main" id="{D317ED08-E49B-4FC2-8901-15A8FF25A8EC}"/>
              </a:ext>
            </a:extLst>
          </p:cNvPr>
          <p:cNvSpPr>
            <a:spLocks/>
          </p:cNvSpPr>
          <p:nvPr/>
        </p:nvSpPr>
        <p:spPr bwMode="auto">
          <a:xfrm flipV="1">
            <a:off x="1952625" y="4930775"/>
            <a:ext cx="2938463" cy="94615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0795"/>
              <a:gd name="T1" fmla="*/ 0 h 21600"/>
              <a:gd name="T2" fmla="*/ 20795 w 20795"/>
              <a:gd name="T3" fmla="*/ 15756 h 21600"/>
              <a:gd name="T4" fmla="*/ 0 w 2079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795" h="21600" fill="none" extrusionOk="0">
                <a:moveTo>
                  <a:pt x="0" y="0"/>
                </a:moveTo>
                <a:cubicBezTo>
                  <a:pt x="9678" y="0"/>
                  <a:pt x="18175" y="6438"/>
                  <a:pt x="20794" y="15756"/>
                </a:cubicBezTo>
              </a:path>
              <a:path w="20795" h="21600" stroke="0" extrusionOk="0">
                <a:moveTo>
                  <a:pt x="0" y="0"/>
                </a:moveTo>
                <a:cubicBezTo>
                  <a:pt x="9678" y="0"/>
                  <a:pt x="18175" y="6438"/>
                  <a:pt x="20794" y="15756"/>
                </a:cubicBezTo>
                <a:lnTo>
                  <a:pt x="0" y="21600"/>
                </a:lnTo>
                <a:close/>
              </a:path>
            </a:pathLst>
          </a:custGeom>
          <a:gradFill rotWithShape="1">
            <a:gsLst>
              <a:gs pos="0">
                <a:srgbClr val="FF6600">
                  <a:gamma/>
                  <a:shade val="46275"/>
                  <a:invGamma/>
                </a:srgbClr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24595" name="Arc 19">
            <a:extLst>
              <a:ext uri="{FF2B5EF4-FFF2-40B4-BE49-F238E27FC236}">
                <a16:creationId xmlns:a16="http://schemas.microsoft.com/office/drawing/2014/main" id="{60A413F8-99BE-4BDB-8A73-64B86EF7358E}"/>
              </a:ext>
            </a:extLst>
          </p:cNvPr>
          <p:cNvSpPr>
            <a:spLocks/>
          </p:cNvSpPr>
          <p:nvPr/>
        </p:nvSpPr>
        <p:spPr bwMode="auto">
          <a:xfrm>
            <a:off x="1870075" y="4195763"/>
            <a:ext cx="3049588" cy="96996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1">
            <a:gsLst>
              <a:gs pos="0">
                <a:srgbClr val="FF6600">
                  <a:gamma/>
                  <a:shade val="46275"/>
                  <a:invGamma/>
                </a:srgbClr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24596" name="Text Box 20">
            <a:extLst>
              <a:ext uri="{FF2B5EF4-FFF2-40B4-BE49-F238E27FC236}">
                <a16:creationId xmlns:a16="http://schemas.microsoft.com/office/drawing/2014/main" id="{CDFE5BF6-48DA-47A4-BF0A-F0EA85CCB2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5088" y="4108450"/>
            <a:ext cx="1146175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900"/>
              <a:t>+           </a:t>
            </a:r>
            <a:endParaRPr lang="en-US" altLang="LID4096"/>
          </a:p>
        </p:txBody>
      </p:sp>
      <p:sp>
        <p:nvSpPr>
          <p:cNvPr id="24597" name="Text Box 21">
            <a:extLst>
              <a:ext uri="{FF2B5EF4-FFF2-40B4-BE49-F238E27FC236}">
                <a16:creationId xmlns:a16="http://schemas.microsoft.com/office/drawing/2014/main" id="{849FE756-3126-485B-9EBC-D9D39517CE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6988" y="5597525"/>
            <a:ext cx="1144587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900"/>
              <a:t>+           </a:t>
            </a:r>
            <a:endParaRPr lang="en-US" altLang="LID4096"/>
          </a:p>
        </p:txBody>
      </p:sp>
      <p:sp>
        <p:nvSpPr>
          <p:cNvPr id="24598" name="Text Box 22">
            <a:extLst>
              <a:ext uri="{FF2B5EF4-FFF2-40B4-BE49-F238E27FC236}">
                <a16:creationId xmlns:a16="http://schemas.microsoft.com/office/drawing/2014/main" id="{96A2FC18-1471-49DD-9DC1-1F803C37D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9063" y="4691063"/>
            <a:ext cx="1144587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900"/>
              <a:t>+           </a:t>
            </a:r>
            <a:endParaRPr lang="en-US" altLang="LID4096"/>
          </a:p>
        </p:txBody>
      </p:sp>
      <p:sp>
        <p:nvSpPr>
          <p:cNvPr id="24599" name="Text Box 23">
            <a:extLst>
              <a:ext uri="{FF2B5EF4-FFF2-40B4-BE49-F238E27FC236}">
                <a16:creationId xmlns:a16="http://schemas.microsoft.com/office/drawing/2014/main" id="{D67B927D-E26C-4618-9E52-E731D6CC86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8" y="5176838"/>
            <a:ext cx="1144587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900"/>
              <a:t>+           </a:t>
            </a:r>
            <a:endParaRPr lang="en-US" altLang="LID4096"/>
          </a:p>
        </p:txBody>
      </p:sp>
      <p:sp>
        <p:nvSpPr>
          <p:cNvPr id="24600" name="Text Box 24">
            <a:extLst>
              <a:ext uri="{FF2B5EF4-FFF2-40B4-BE49-F238E27FC236}">
                <a16:creationId xmlns:a16="http://schemas.microsoft.com/office/drawing/2014/main" id="{4058F000-E464-46AF-9E2A-4769B2BEA4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7513" y="5291138"/>
            <a:ext cx="1144587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900"/>
              <a:t>+           </a:t>
            </a:r>
            <a:endParaRPr lang="en-US" altLang="LID4096"/>
          </a:p>
        </p:txBody>
      </p:sp>
      <p:sp>
        <p:nvSpPr>
          <p:cNvPr id="24601" name="Text Box 25">
            <a:extLst>
              <a:ext uri="{FF2B5EF4-FFF2-40B4-BE49-F238E27FC236}">
                <a16:creationId xmlns:a16="http://schemas.microsoft.com/office/drawing/2014/main" id="{DBA2361B-7130-4CAF-89B7-86082E60D3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2100" y="5078413"/>
            <a:ext cx="1146175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900"/>
              <a:t>+           </a:t>
            </a:r>
            <a:endParaRPr lang="en-US" altLang="LID4096"/>
          </a:p>
        </p:txBody>
      </p:sp>
      <p:sp>
        <p:nvSpPr>
          <p:cNvPr id="24602" name="Text Box 26">
            <a:extLst>
              <a:ext uri="{FF2B5EF4-FFF2-40B4-BE49-F238E27FC236}">
                <a16:creationId xmlns:a16="http://schemas.microsoft.com/office/drawing/2014/main" id="{2173DF10-B17F-4812-B809-DA26D3AE37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5275263"/>
            <a:ext cx="1144587" cy="72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900"/>
              <a:t>+           </a:t>
            </a:r>
            <a:endParaRPr lang="en-US" altLang="LID4096"/>
          </a:p>
        </p:txBody>
      </p:sp>
      <p:sp>
        <p:nvSpPr>
          <p:cNvPr id="24603" name="Text Box 27">
            <a:extLst>
              <a:ext uri="{FF2B5EF4-FFF2-40B4-BE49-F238E27FC236}">
                <a16:creationId xmlns:a16="http://schemas.microsoft.com/office/drawing/2014/main" id="{47797FA6-7539-4D7A-926B-74B69FEA0A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0575" y="4454525"/>
            <a:ext cx="1144588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900"/>
              <a:t>+           </a:t>
            </a:r>
            <a:endParaRPr lang="en-US" altLang="LID4096"/>
          </a:p>
        </p:txBody>
      </p:sp>
      <p:sp>
        <p:nvSpPr>
          <p:cNvPr id="24604" name="Text Box 28">
            <a:extLst>
              <a:ext uri="{FF2B5EF4-FFF2-40B4-BE49-F238E27FC236}">
                <a16:creationId xmlns:a16="http://schemas.microsoft.com/office/drawing/2014/main" id="{9600CCEA-696F-4480-853D-5E9E4CFEB6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9363" y="4213225"/>
            <a:ext cx="1144587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900"/>
              <a:t>+           </a:t>
            </a:r>
            <a:endParaRPr lang="en-US" altLang="LID4096"/>
          </a:p>
        </p:txBody>
      </p:sp>
      <p:sp>
        <p:nvSpPr>
          <p:cNvPr id="24605" name="Text Box 29">
            <a:extLst>
              <a:ext uri="{FF2B5EF4-FFF2-40B4-BE49-F238E27FC236}">
                <a16:creationId xmlns:a16="http://schemas.microsoft.com/office/drawing/2014/main" id="{B10A9903-76FF-44C5-9E8D-C1919DAB2D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9000" y="5505450"/>
            <a:ext cx="1146175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900"/>
              <a:t>+           </a:t>
            </a:r>
            <a:endParaRPr lang="en-US" altLang="LID4096"/>
          </a:p>
        </p:txBody>
      </p:sp>
      <p:sp>
        <p:nvSpPr>
          <p:cNvPr id="24606" name="Text Box 30">
            <a:extLst>
              <a:ext uri="{FF2B5EF4-FFF2-40B4-BE49-F238E27FC236}">
                <a16:creationId xmlns:a16="http://schemas.microsoft.com/office/drawing/2014/main" id="{64527FF1-16AB-456B-9CE1-6347F7FBBA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4559300"/>
            <a:ext cx="1144588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altLang="LID4096" sz="900"/>
              <a:t>+           </a:t>
            </a:r>
            <a:endParaRPr lang="en-US" altLang="LID4096"/>
          </a:p>
        </p:txBody>
      </p:sp>
      <p:graphicFrame>
        <p:nvGraphicFramePr>
          <p:cNvPr id="24609" name="Object 33">
            <a:extLst>
              <a:ext uri="{FF2B5EF4-FFF2-40B4-BE49-F238E27FC236}">
                <a16:creationId xmlns:a16="http://schemas.microsoft.com/office/drawing/2014/main" id="{E6BEE512-9D4D-4468-8BE1-8FBEDD85E9C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4800" y="1371600"/>
          <a:ext cx="2286000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75920" imgH="444307" progId="Equation.3">
                  <p:embed/>
                </p:oleObj>
              </mc:Choice>
              <mc:Fallback>
                <p:oleObj name="Equation" r:id="rId2" imgW="875920" imgH="444307" progId="Equation.3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371600"/>
                        <a:ext cx="2286000" cy="11684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613" name="Rectangle 37">
            <a:extLst>
              <a:ext uri="{FF2B5EF4-FFF2-40B4-BE49-F238E27FC236}">
                <a16:creationId xmlns:a16="http://schemas.microsoft.com/office/drawing/2014/main" id="{4553671D-B659-466B-84F0-94D5023C66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51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4612" name="Object 36">
            <a:extLst>
              <a:ext uri="{FF2B5EF4-FFF2-40B4-BE49-F238E27FC236}">
                <a16:creationId xmlns:a16="http://schemas.microsoft.com/office/drawing/2014/main" id="{2F18677D-4DD8-48DD-B564-CEED0B18944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886200" y="1524000"/>
          <a:ext cx="2362200" cy="1157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14400" imgH="444500" progId="Equation.3">
                  <p:embed/>
                </p:oleObj>
              </mc:Choice>
              <mc:Fallback>
                <p:oleObj name="Equation" r:id="rId4" imgW="914400" imgH="444500" progId="Equation.3">
                  <p:embed/>
                  <p:pic>
                    <p:nvPicPr>
                      <p:cNvPr id="0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0" y="1524000"/>
                        <a:ext cx="2362200" cy="1157288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614" name="Rectangle 38">
            <a:extLst>
              <a:ext uri="{FF2B5EF4-FFF2-40B4-BE49-F238E27FC236}">
                <a16:creationId xmlns:a16="http://schemas.microsoft.com/office/drawing/2014/main" id="{20577118-254B-4E2A-8E13-BF73365985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019425"/>
            <a:ext cx="18272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LID4096" sz="3200" i="1">
                <a:sym typeface="Symbol" panose="05050102010706020507" pitchFamily="18" charset="2"/>
              </a:rPr>
              <a:t></a:t>
            </a:r>
            <a:r>
              <a:rPr lang="it-IT" altLang="LID4096" sz="3200" baseline="-25000"/>
              <a:t>1</a:t>
            </a:r>
            <a:r>
              <a:rPr lang="it-IT" altLang="LID4096" sz="3200" i="1">
                <a:sym typeface="Symbol" panose="05050102010706020507" pitchFamily="18" charset="2"/>
              </a:rPr>
              <a:t>=</a:t>
            </a:r>
            <a:r>
              <a:rPr lang="en-US" altLang="LID4096" sz="3200" i="1">
                <a:sym typeface="Symbol" panose="05050102010706020507" pitchFamily="18" charset="2"/>
              </a:rPr>
              <a:t></a:t>
            </a:r>
            <a:r>
              <a:rPr lang="it-IT" altLang="LID4096" sz="3200" baseline="-25000"/>
              <a:t>2</a:t>
            </a:r>
            <a:r>
              <a:rPr lang="it-IT" altLang="LID4096" sz="3200">
                <a:sym typeface="Symbol" panose="05050102010706020507" pitchFamily="18" charset="2"/>
              </a:rPr>
              <a:t> </a:t>
            </a:r>
          </a:p>
        </p:txBody>
      </p:sp>
      <p:sp>
        <p:nvSpPr>
          <p:cNvPr id="24616" name="Rectangle 40">
            <a:extLst>
              <a:ext uri="{FF2B5EF4-FFF2-40B4-BE49-F238E27FC236}">
                <a16:creationId xmlns:a16="http://schemas.microsoft.com/office/drawing/2014/main" id="{997C3DC8-7C0A-4305-9A87-892E12609B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51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4615" name="Object 39">
            <a:extLst>
              <a:ext uri="{FF2B5EF4-FFF2-40B4-BE49-F238E27FC236}">
                <a16:creationId xmlns:a16="http://schemas.microsoft.com/office/drawing/2014/main" id="{F2DABBA9-1E09-4289-A3BC-1642D216075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19800" y="3886200"/>
          <a:ext cx="1828800" cy="1409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83947" imgH="444307" progId="Equation.3">
                  <p:embed/>
                </p:oleObj>
              </mc:Choice>
              <mc:Fallback>
                <p:oleObj name="Equation" r:id="rId6" imgW="583947" imgH="444307" progId="Equation.3">
                  <p:embed/>
                  <p:pic>
                    <p:nvPicPr>
                      <p:cNvPr id="0" name="Object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3886200"/>
                        <a:ext cx="1828800" cy="140970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5">
            <a:extLst>
              <a:ext uri="{FF2B5EF4-FFF2-40B4-BE49-F238E27FC236}">
                <a16:creationId xmlns:a16="http://schemas.microsoft.com/office/drawing/2014/main" id="{ECAD9EF5-452D-4139-9FDC-FB16915F16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51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6628" name="Object 4">
            <a:extLst>
              <a:ext uri="{FF2B5EF4-FFF2-40B4-BE49-F238E27FC236}">
                <a16:creationId xmlns:a16="http://schemas.microsoft.com/office/drawing/2014/main" id="{5BC55905-8932-4F07-8E97-A9EE25E3503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9600" y="381000"/>
          <a:ext cx="2667000" cy="1566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61669" imgH="444307" progId="Equation.3">
                  <p:embed/>
                </p:oleObj>
              </mc:Choice>
              <mc:Fallback>
                <p:oleObj name="Equation" r:id="rId2" imgW="761669" imgH="444307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381000"/>
                        <a:ext cx="2667000" cy="1566863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1" name="Rectangle 7">
            <a:extLst>
              <a:ext uri="{FF2B5EF4-FFF2-40B4-BE49-F238E27FC236}">
                <a16:creationId xmlns:a16="http://schemas.microsoft.com/office/drawing/2014/main" id="{87D2ECBF-BEAE-48AE-B24A-5610D32D70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51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6630" name="Object 6">
            <a:extLst>
              <a:ext uri="{FF2B5EF4-FFF2-40B4-BE49-F238E27FC236}">
                <a16:creationId xmlns:a16="http://schemas.microsoft.com/office/drawing/2014/main" id="{AAB05512-F280-41C2-BD44-3A6ED2ADB8C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81600" y="457200"/>
          <a:ext cx="2667000" cy="149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99753" imgH="444307" progId="Equation.3">
                  <p:embed/>
                </p:oleObj>
              </mc:Choice>
              <mc:Fallback>
                <p:oleObj name="Equation" r:id="rId4" imgW="799753" imgH="444307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1600" y="457200"/>
                        <a:ext cx="2667000" cy="1492250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3" name="Rectangle 9">
            <a:extLst>
              <a:ext uri="{FF2B5EF4-FFF2-40B4-BE49-F238E27FC236}">
                <a16:creationId xmlns:a16="http://schemas.microsoft.com/office/drawing/2014/main" id="{7C31F5F0-BA1A-46B8-98FA-A2569993FA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6632" name="Object 8">
            <a:extLst>
              <a:ext uri="{FF2B5EF4-FFF2-40B4-BE49-F238E27FC236}">
                <a16:creationId xmlns:a16="http://schemas.microsoft.com/office/drawing/2014/main" id="{0F57092F-4399-498A-B204-CF69394B6A7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3200" y="2133600"/>
          <a:ext cx="2971800" cy="169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800100" imgH="457200" progId="Equation.3">
                  <p:embed/>
                </p:oleObj>
              </mc:Choice>
              <mc:Fallback>
                <p:oleObj name="Equation" r:id="rId6" imgW="800100" imgH="4572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2133600"/>
                        <a:ext cx="2971800" cy="1698625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5" name="Rectangle 11">
            <a:extLst>
              <a:ext uri="{FF2B5EF4-FFF2-40B4-BE49-F238E27FC236}">
                <a16:creationId xmlns:a16="http://schemas.microsoft.com/office/drawing/2014/main" id="{D82A2B4F-7AA2-4256-B94B-1258826735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6634" name="Object 10">
                <a:extLst>
                  <a:ext uri="{FF2B5EF4-FFF2-40B4-BE49-F238E27FC236}">
                    <a16:creationId xmlns:a16="http://schemas.microsoft.com/office/drawing/2014/main" id="{9BB10945-6163-4395-8732-AA571C6ECF92}"/>
                  </a:ext>
                </a:extLst>
              </p:cNvPr>
              <p:cNvSpPr txBox="1"/>
              <p:nvPr/>
            </p:nvSpPr>
            <p:spPr bwMode="auto">
              <a:xfrm>
                <a:off x="304800" y="4191000"/>
                <a:ext cx="8305800" cy="1244600"/>
              </a:xfrm>
              <a:prstGeom prst="rect">
                <a:avLst/>
              </a:prstGeom>
              <a:solidFill>
                <a:schemeClr val="folHlink"/>
              </a:solidFill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LID4096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LID4096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LID4096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m:rPr>
                          <m:nor/>
                        </m:rPr>
                        <a:rPr lang="LID4096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              </m:t>
                      </m:r>
                      <m:f>
                        <m:fPr>
                          <m:ctrlPr>
                            <a:rPr lang="LID4096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LID4096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LID4096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sSub>
                            <m:sSubPr>
                              <m:ctrlP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f>
                        <m:fPr>
                          <m:ctrlPr>
                            <a:rPr lang="LID4096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sSubSup>
                            <m:sSubSupPr>
                              <m:ctrlP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  <m:r>
                        <m:rPr>
                          <m:nor/>
                        </m:rPr>
                        <a:rPr lang="LID4096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         </m:t>
                      </m:r>
                      <m:r>
                        <a:rPr lang="LID4096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⇒</m:t>
                      </m:r>
                      <m:r>
                        <m:rPr>
                          <m:nor/>
                        </m:rPr>
                        <a:rPr lang="LID4096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     </m:t>
                      </m:r>
                      <m:f>
                        <m:fPr>
                          <m:ctrlPr>
                            <a:rPr lang="LID4096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LID4096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LID4096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LID4096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LID4096" dirty="0"/>
              </a:p>
            </p:txBody>
          </p:sp>
        </mc:Choice>
        <mc:Fallback>
          <p:sp>
            <p:nvSpPr>
              <p:cNvPr id="26634" name="Object 10">
                <a:extLst>
                  <a:ext uri="{FF2B5EF4-FFF2-40B4-BE49-F238E27FC236}">
                    <a16:creationId xmlns:a16="http://schemas.microsoft.com/office/drawing/2014/main" id="{9BB10945-6163-4395-8732-AA571C6ECF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4800" y="4191000"/>
                <a:ext cx="8305800" cy="124460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LID4096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637" name="Rectangle 13">
            <a:extLst>
              <a:ext uri="{FF2B5EF4-FFF2-40B4-BE49-F238E27FC236}">
                <a16:creationId xmlns:a16="http://schemas.microsoft.com/office/drawing/2014/main" id="{9C6908EC-0E4F-43BA-B661-E457C2D96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94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6636" name="Object 12">
            <a:extLst>
              <a:ext uri="{FF2B5EF4-FFF2-40B4-BE49-F238E27FC236}">
                <a16:creationId xmlns:a16="http://schemas.microsoft.com/office/drawing/2014/main" id="{B56111C0-A0C6-4715-AB88-7EFF2E7CABC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76400" y="5715000"/>
          <a:ext cx="5638800" cy="804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536033" imgH="215806" progId="Equation.3">
                  <p:embed/>
                </p:oleObj>
              </mc:Choice>
              <mc:Fallback>
                <p:oleObj name="Equation" r:id="rId9" imgW="1536033" imgH="215806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5715000"/>
                        <a:ext cx="5638800" cy="804863"/>
                      </a:xfrm>
                      <a:prstGeom prst="rect">
                        <a:avLst/>
                      </a:prstGeom>
                      <a:solidFill>
                        <a:schemeClr val="folHlink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2861D-A914-5F4C-CF9B-5C7F35DB8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955D1E-E522-7ABF-E37C-1A0F393152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91922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64BF3E0D-A590-4B98-A94C-F719DDBF18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LID4096" sz="4000" dirty="0">
                <a:latin typeface="MAC C Times" pitchFamily="18" charset="0"/>
              </a:rPr>
              <a:t>демонстрација</a:t>
            </a:r>
            <a:r>
              <a:rPr lang="en-US" altLang="LID4096" sz="4000" dirty="0">
                <a:latin typeface="MAC C Times" pitchFamily="18" charset="0"/>
              </a:rPr>
              <a:t> 1</a:t>
            </a:r>
          </a:p>
        </p:txBody>
      </p:sp>
      <p:sp>
        <p:nvSpPr>
          <p:cNvPr id="27653" name="Rectangle 5">
            <a:extLst>
              <a:ext uri="{FF2B5EF4-FFF2-40B4-BE49-F238E27FC236}">
                <a16:creationId xmlns:a16="http://schemas.microsoft.com/office/drawing/2014/main" id="{E9BF6B03-4F2D-4148-BB84-09A7F55BD4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8908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7652" name="Object 4">
            <a:extLst>
              <a:ext uri="{FF2B5EF4-FFF2-40B4-BE49-F238E27FC236}">
                <a16:creationId xmlns:a16="http://schemas.microsoft.com/office/drawing/2014/main" id="{7796AC07-64C8-4F70-9232-B3F2E92C1BF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25550" y="2133600"/>
          <a:ext cx="6540500" cy="270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3276720" imgH="1352520" progId="Word.Picture.8">
                  <p:embed/>
                </p:oleObj>
              </mc:Choice>
              <mc:Fallback>
                <p:oleObj name="Picture" r:id="rId2" imgW="3276720" imgH="1352520" progId="Word.Pictur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5550" y="2133600"/>
                        <a:ext cx="6540500" cy="2701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4" name="Text Box 6">
            <a:extLst>
              <a:ext uri="{FF2B5EF4-FFF2-40B4-BE49-F238E27FC236}">
                <a16:creationId xmlns:a16="http://schemas.microsoft.com/office/drawing/2014/main" id="{2E24292B-FAB9-490B-868F-119BA106C6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5638800"/>
            <a:ext cx="411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LID4096" dirty="0">
                <a:latin typeface="MAC C Times" pitchFamily="18" charset="0"/>
              </a:rPr>
              <a:t>Ефект на шилец</a:t>
            </a:r>
            <a:endParaRPr lang="en-US" altLang="LID4096" dirty="0">
              <a:latin typeface="MAC C Times" pitchFamily="18" charset="0"/>
            </a:endParaRPr>
          </a:p>
        </p:txBody>
      </p:sp>
      <p:pic>
        <p:nvPicPr>
          <p:cNvPr id="27655" name="Picture 7">
            <a:extLst>
              <a:ext uri="{FF2B5EF4-FFF2-40B4-BE49-F238E27FC236}">
                <a16:creationId xmlns:a16="http://schemas.microsoft.com/office/drawing/2014/main" id="{8D2B7C41-34D8-49AF-B692-B77B75BE6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343400"/>
            <a:ext cx="2895600" cy="251460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2765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762C1C9D-13CF-4B49-B86D-EECACBDAB9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LID4096" dirty="0">
                <a:latin typeface="MAC C Times" pitchFamily="18" charset="0"/>
              </a:rPr>
              <a:t>Демонстрација </a:t>
            </a:r>
            <a:r>
              <a:rPr lang="en-US" altLang="LID4096" dirty="0">
                <a:latin typeface="MAC C Times" pitchFamily="18" charset="0"/>
              </a:rPr>
              <a:t>2</a:t>
            </a:r>
          </a:p>
        </p:txBody>
      </p:sp>
      <p:sp>
        <p:nvSpPr>
          <p:cNvPr id="28678" name="Rectangle 6">
            <a:extLst>
              <a:ext uri="{FF2B5EF4-FFF2-40B4-BE49-F238E27FC236}">
                <a16:creationId xmlns:a16="http://schemas.microsoft.com/office/drawing/2014/main" id="{1BFD2F93-BDBE-4EAA-B6E8-5F747EEA03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843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sp>
        <p:nvSpPr>
          <p:cNvPr id="28679" name="Rectangle 7">
            <a:extLst>
              <a:ext uri="{FF2B5EF4-FFF2-40B4-BE49-F238E27FC236}">
                <a16:creationId xmlns:a16="http://schemas.microsoft.com/office/drawing/2014/main" id="{73F48DC4-660B-49E9-92F6-76BF0E07C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5334000"/>
            <a:ext cx="16764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2700" tIns="12700" rIns="12700" bIns="12700"/>
          <a:lstStyle/>
          <a:p>
            <a:r>
              <a:rPr lang="mk-MK" altLang="LID4096" sz="2000" dirty="0">
                <a:latin typeface="MAC C Times" pitchFamily="18" charset="0"/>
              </a:rPr>
              <a:t>Инфлуентна машина</a:t>
            </a:r>
            <a:endParaRPr lang="en-US" altLang="LID4096" sz="2000" dirty="0">
              <a:latin typeface="MAC C Times" pitchFamily="18" charset="0"/>
            </a:endParaRPr>
          </a:p>
        </p:txBody>
      </p:sp>
      <p:sp>
        <p:nvSpPr>
          <p:cNvPr id="28681" name="Freeform 9">
            <a:extLst>
              <a:ext uri="{FF2B5EF4-FFF2-40B4-BE49-F238E27FC236}">
                <a16:creationId xmlns:a16="http://schemas.microsoft.com/office/drawing/2014/main" id="{96509AEC-0483-4717-8D1D-310CC5618144}"/>
              </a:ext>
            </a:extLst>
          </p:cNvPr>
          <p:cNvSpPr>
            <a:spLocks/>
          </p:cNvSpPr>
          <p:nvPr/>
        </p:nvSpPr>
        <p:spPr bwMode="auto">
          <a:xfrm>
            <a:off x="2659063" y="3306763"/>
            <a:ext cx="2092325" cy="1638300"/>
          </a:xfrm>
          <a:custGeom>
            <a:avLst/>
            <a:gdLst>
              <a:gd name="T0" fmla="*/ 19984 w 20000"/>
              <a:gd name="T1" fmla="*/ 0 h 20000"/>
              <a:gd name="T2" fmla="*/ 19984 w 20000"/>
              <a:gd name="T3" fmla="*/ 377 h 20000"/>
              <a:gd name="T4" fmla="*/ 19502 w 20000"/>
              <a:gd name="T5" fmla="*/ 377 h 20000"/>
              <a:gd name="T6" fmla="*/ 19262 w 20000"/>
              <a:gd name="T7" fmla="*/ 1131 h 20000"/>
              <a:gd name="T8" fmla="*/ 19021 w 20000"/>
              <a:gd name="T9" fmla="*/ 1131 h 20000"/>
              <a:gd name="T10" fmla="*/ 18780 w 20000"/>
              <a:gd name="T11" fmla="*/ 1884 h 20000"/>
              <a:gd name="T12" fmla="*/ 18780 w 20000"/>
              <a:gd name="T13" fmla="*/ 2261 h 20000"/>
              <a:gd name="T14" fmla="*/ 18299 w 20000"/>
              <a:gd name="T15" fmla="*/ 3015 h 20000"/>
              <a:gd name="T16" fmla="*/ 18299 w 20000"/>
              <a:gd name="T17" fmla="*/ 3392 h 20000"/>
              <a:gd name="T18" fmla="*/ 17817 w 20000"/>
              <a:gd name="T19" fmla="*/ 4899 h 20000"/>
              <a:gd name="T20" fmla="*/ 17817 w 20000"/>
              <a:gd name="T21" fmla="*/ 5653 h 20000"/>
              <a:gd name="T22" fmla="*/ 17576 w 20000"/>
              <a:gd name="T23" fmla="*/ 6030 h 20000"/>
              <a:gd name="T24" fmla="*/ 17335 w 20000"/>
              <a:gd name="T25" fmla="*/ 7161 h 20000"/>
              <a:gd name="T26" fmla="*/ 16854 w 20000"/>
              <a:gd name="T27" fmla="*/ 7538 h 20000"/>
              <a:gd name="T28" fmla="*/ 16854 w 20000"/>
              <a:gd name="T29" fmla="*/ 8668 h 20000"/>
              <a:gd name="T30" fmla="*/ 16372 w 20000"/>
              <a:gd name="T31" fmla="*/ 9422 h 20000"/>
              <a:gd name="T32" fmla="*/ 16132 w 20000"/>
              <a:gd name="T33" fmla="*/ 10176 h 20000"/>
              <a:gd name="T34" fmla="*/ 15891 w 20000"/>
              <a:gd name="T35" fmla="*/ 11307 h 20000"/>
              <a:gd name="T36" fmla="*/ 15891 w 20000"/>
              <a:gd name="T37" fmla="*/ 12060 h 20000"/>
              <a:gd name="T38" fmla="*/ 15409 w 20000"/>
              <a:gd name="T39" fmla="*/ 13191 h 20000"/>
              <a:gd name="T40" fmla="*/ 15169 w 20000"/>
              <a:gd name="T41" fmla="*/ 13945 h 20000"/>
              <a:gd name="T42" fmla="*/ 14928 w 20000"/>
              <a:gd name="T43" fmla="*/ 14322 h 20000"/>
              <a:gd name="T44" fmla="*/ 13965 w 20000"/>
              <a:gd name="T45" fmla="*/ 15075 h 20000"/>
              <a:gd name="T46" fmla="*/ 13724 w 20000"/>
              <a:gd name="T47" fmla="*/ 15075 h 20000"/>
              <a:gd name="T48" fmla="*/ 13483 w 20000"/>
              <a:gd name="T49" fmla="*/ 15452 h 20000"/>
              <a:gd name="T50" fmla="*/ 4334 w 20000"/>
              <a:gd name="T51" fmla="*/ 15452 h 20000"/>
              <a:gd name="T52" fmla="*/ 2167 w 20000"/>
              <a:gd name="T53" fmla="*/ 17714 h 20000"/>
              <a:gd name="T54" fmla="*/ 1204 w 20000"/>
              <a:gd name="T55" fmla="*/ 19221 h 20000"/>
              <a:gd name="T56" fmla="*/ 963 w 20000"/>
              <a:gd name="T57" fmla="*/ 19221 h 20000"/>
              <a:gd name="T58" fmla="*/ 963 w 20000"/>
              <a:gd name="T59" fmla="*/ 19598 h 20000"/>
              <a:gd name="T60" fmla="*/ 722 w 20000"/>
              <a:gd name="T61" fmla="*/ 19598 h 20000"/>
              <a:gd name="T62" fmla="*/ 482 w 20000"/>
              <a:gd name="T63" fmla="*/ 19975 h 20000"/>
              <a:gd name="T64" fmla="*/ 241 w 20000"/>
              <a:gd name="T65" fmla="*/ 19975 h 20000"/>
              <a:gd name="T66" fmla="*/ 241 w 20000"/>
              <a:gd name="T67" fmla="*/ 19598 h 20000"/>
              <a:gd name="T68" fmla="*/ 0 w 20000"/>
              <a:gd name="T69" fmla="*/ 19598 h 20000"/>
              <a:gd name="T70" fmla="*/ 241 w 20000"/>
              <a:gd name="T71" fmla="*/ 19598 h 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0000" h="20000">
                <a:moveTo>
                  <a:pt x="19984" y="0"/>
                </a:moveTo>
                <a:lnTo>
                  <a:pt x="19984" y="377"/>
                </a:lnTo>
                <a:lnTo>
                  <a:pt x="19502" y="377"/>
                </a:lnTo>
                <a:lnTo>
                  <a:pt x="19262" y="1131"/>
                </a:lnTo>
                <a:lnTo>
                  <a:pt x="19021" y="1131"/>
                </a:lnTo>
                <a:lnTo>
                  <a:pt x="18780" y="1884"/>
                </a:lnTo>
                <a:lnTo>
                  <a:pt x="18780" y="2261"/>
                </a:lnTo>
                <a:lnTo>
                  <a:pt x="18299" y="3015"/>
                </a:lnTo>
                <a:lnTo>
                  <a:pt x="18299" y="3392"/>
                </a:lnTo>
                <a:lnTo>
                  <a:pt x="17817" y="4899"/>
                </a:lnTo>
                <a:lnTo>
                  <a:pt x="17817" y="5653"/>
                </a:lnTo>
                <a:lnTo>
                  <a:pt x="17576" y="6030"/>
                </a:lnTo>
                <a:lnTo>
                  <a:pt x="17335" y="7161"/>
                </a:lnTo>
                <a:lnTo>
                  <a:pt x="16854" y="7538"/>
                </a:lnTo>
                <a:lnTo>
                  <a:pt x="16854" y="8668"/>
                </a:lnTo>
                <a:lnTo>
                  <a:pt x="16372" y="9422"/>
                </a:lnTo>
                <a:lnTo>
                  <a:pt x="16132" y="10176"/>
                </a:lnTo>
                <a:lnTo>
                  <a:pt x="15891" y="11307"/>
                </a:lnTo>
                <a:lnTo>
                  <a:pt x="15891" y="12060"/>
                </a:lnTo>
                <a:lnTo>
                  <a:pt x="15409" y="13191"/>
                </a:lnTo>
                <a:lnTo>
                  <a:pt x="15169" y="13945"/>
                </a:lnTo>
                <a:lnTo>
                  <a:pt x="14928" y="14322"/>
                </a:lnTo>
                <a:lnTo>
                  <a:pt x="13965" y="15075"/>
                </a:lnTo>
                <a:lnTo>
                  <a:pt x="13724" y="15075"/>
                </a:lnTo>
                <a:lnTo>
                  <a:pt x="13483" y="15452"/>
                </a:lnTo>
                <a:lnTo>
                  <a:pt x="4334" y="15452"/>
                </a:lnTo>
                <a:lnTo>
                  <a:pt x="2167" y="17714"/>
                </a:lnTo>
                <a:lnTo>
                  <a:pt x="1204" y="19221"/>
                </a:lnTo>
                <a:lnTo>
                  <a:pt x="963" y="19221"/>
                </a:lnTo>
                <a:lnTo>
                  <a:pt x="963" y="19598"/>
                </a:lnTo>
                <a:lnTo>
                  <a:pt x="722" y="19598"/>
                </a:lnTo>
                <a:lnTo>
                  <a:pt x="482" y="19975"/>
                </a:lnTo>
                <a:lnTo>
                  <a:pt x="241" y="19975"/>
                </a:lnTo>
                <a:lnTo>
                  <a:pt x="241" y="19598"/>
                </a:lnTo>
                <a:lnTo>
                  <a:pt x="0" y="19598"/>
                </a:lnTo>
                <a:lnTo>
                  <a:pt x="241" y="19598"/>
                </a:lnTo>
              </a:path>
            </a:pathLst>
          </a:custGeom>
          <a:noFill/>
          <a:ln w="38100" cap="flat" cmpd="sng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grpSp>
        <p:nvGrpSpPr>
          <p:cNvPr id="28682" name="Group 10">
            <a:extLst>
              <a:ext uri="{FF2B5EF4-FFF2-40B4-BE49-F238E27FC236}">
                <a16:creationId xmlns:a16="http://schemas.microsoft.com/office/drawing/2014/main" id="{40D118F5-83C5-4A8B-9202-34862CC84F7F}"/>
              </a:ext>
            </a:extLst>
          </p:cNvPr>
          <p:cNvGrpSpPr>
            <a:grpSpLocks/>
          </p:cNvGrpSpPr>
          <p:nvPr/>
        </p:nvGrpSpPr>
        <p:grpSpPr bwMode="auto">
          <a:xfrm>
            <a:off x="2978150" y="1600200"/>
            <a:ext cx="3575050" cy="3387725"/>
            <a:chOff x="8170" y="7659"/>
            <a:chExt cx="2112" cy="1387"/>
          </a:xfrm>
        </p:grpSpPr>
        <p:sp>
          <p:nvSpPr>
            <p:cNvPr id="28683" name="Freeform 11">
              <a:extLst>
                <a:ext uri="{FF2B5EF4-FFF2-40B4-BE49-F238E27FC236}">
                  <a16:creationId xmlns:a16="http://schemas.microsoft.com/office/drawing/2014/main" id="{51DD3073-72D0-4056-8448-BECD0AE2DA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0" y="8544"/>
              <a:ext cx="342" cy="301"/>
            </a:xfrm>
            <a:custGeom>
              <a:avLst/>
              <a:gdLst>
                <a:gd name="T0" fmla="*/ 18421 w 20000"/>
                <a:gd name="T1" fmla="*/ 9967 h 20000"/>
                <a:gd name="T2" fmla="*/ 16667 w 20000"/>
                <a:gd name="T3" fmla="*/ 9967 h 20000"/>
                <a:gd name="T4" fmla="*/ 15789 w 20000"/>
                <a:gd name="T5" fmla="*/ 8970 h 20000"/>
                <a:gd name="T6" fmla="*/ 15789 w 20000"/>
                <a:gd name="T7" fmla="*/ 7973 h 20000"/>
                <a:gd name="T8" fmla="*/ 13158 w 20000"/>
                <a:gd name="T9" fmla="*/ 7973 h 20000"/>
                <a:gd name="T10" fmla="*/ 12281 w 20000"/>
                <a:gd name="T11" fmla="*/ 6977 h 20000"/>
                <a:gd name="T12" fmla="*/ 8772 w 20000"/>
                <a:gd name="T13" fmla="*/ 4983 h 20000"/>
                <a:gd name="T14" fmla="*/ 8772 w 20000"/>
                <a:gd name="T15" fmla="*/ 3987 h 20000"/>
                <a:gd name="T16" fmla="*/ 7018 w 20000"/>
                <a:gd name="T17" fmla="*/ 3987 h 20000"/>
                <a:gd name="T18" fmla="*/ 5263 w 20000"/>
                <a:gd name="T19" fmla="*/ 2990 h 20000"/>
                <a:gd name="T20" fmla="*/ 5263 w 20000"/>
                <a:gd name="T21" fmla="*/ 1993 h 20000"/>
                <a:gd name="T22" fmla="*/ 2632 w 20000"/>
                <a:gd name="T23" fmla="*/ 1993 h 20000"/>
                <a:gd name="T24" fmla="*/ 1754 w 20000"/>
                <a:gd name="T25" fmla="*/ 997 h 20000"/>
                <a:gd name="T26" fmla="*/ 1754 w 20000"/>
                <a:gd name="T27" fmla="*/ 0 h 20000"/>
                <a:gd name="T28" fmla="*/ 0 w 20000"/>
                <a:gd name="T29" fmla="*/ 0 h 20000"/>
                <a:gd name="T30" fmla="*/ 877 w 20000"/>
                <a:gd name="T31" fmla="*/ 0 h 20000"/>
                <a:gd name="T32" fmla="*/ 877 w 20000"/>
                <a:gd name="T33" fmla="*/ 1993 h 20000"/>
                <a:gd name="T34" fmla="*/ 1754 w 20000"/>
                <a:gd name="T35" fmla="*/ 1993 h 20000"/>
                <a:gd name="T36" fmla="*/ 1754 w 20000"/>
                <a:gd name="T37" fmla="*/ 2990 h 20000"/>
                <a:gd name="T38" fmla="*/ 2632 w 20000"/>
                <a:gd name="T39" fmla="*/ 3987 h 20000"/>
                <a:gd name="T40" fmla="*/ 4386 w 20000"/>
                <a:gd name="T41" fmla="*/ 3987 h 20000"/>
                <a:gd name="T42" fmla="*/ 4386 w 20000"/>
                <a:gd name="T43" fmla="*/ 5980 h 20000"/>
                <a:gd name="T44" fmla="*/ 5263 w 20000"/>
                <a:gd name="T45" fmla="*/ 5980 h 20000"/>
                <a:gd name="T46" fmla="*/ 6140 w 20000"/>
                <a:gd name="T47" fmla="*/ 6977 h 20000"/>
                <a:gd name="T48" fmla="*/ 6140 w 20000"/>
                <a:gd name="T49" fmla="*/ 7973 h 20000"/>
                <a:gd name="T50" fmla="*/ 7018 w 20000"/>
                <a:gd name="T51" fmla="*/ 7973 h 20000"/>
                <a:gd name="T52" fmla="*/ 7895 w 20000"/>
                <a:gd name="T53" fmla="*/ 8970 h 20000"/>
                <a:gd name="T54" fmla="*/ 7895 w 20000"/>
                <a:gd name="T55" fmla="*/ 10963 h 20000"/>
                <a:gd name="T56" fmla="*/ 8772 w 20000"/>
                <a:gd name="T57" fmla="*/ 10963 h 20000"/>
                <a:gd name="T58" fmla="*/ 9649 w 20000"/>
                <a:gd name="T59" fmla="*/ 11960 h 20000"/>
                <a:gd name="T60" fmla="*/ 9649 w 20000"/>
                <a:gd name="T61" fmla="*/ 12957 h 20000"/>
                <a:gd name="T62" fmla="*/ 10526 w 20000"/>
                <a:gd name="T63" fmla="*/ 12957 h 20000"/>
                <a:gd name="T64" fmla="*/ 11404 w 20000"/>
                <a:gd name="T65" fmla="*/ 13953 h 20000"/>
                <a:gd name="T66" fmla="*/ 11404 w 20000"/>
                <a:gd name="T67" fmla="*/ 15947 h 20000"/>
                <a:gd name="T68" fmla="*/ 13158 w 20000"/>
                <a:gd name="T69" fmla="*/ 15947 h 20000"/>
                <a:gd name="T70" fmla="*/ 13158 w 20000"/>
                <a:gd name="T71" fmla="*/ 17940 h 20000"/>
                <a:gd name="T72" fmla="*/ 14912 w 20000"/>
                <a:gd name="T73" fmla="*/ 17940 h 20000"/>
                <a:gd name="T74" fmla="*/ 14912 w 20000"/>
                <a:gd name="T75" fmla="*/ 19934 h 20000"/>
                <a:gd name="T76" fmla="*/ 15789 w 20000"/>
                <a:gd name="T77" fmla="*/ 19934 h 20000"/>
                <a:gd name="T78" fmla="*/ 17544 w 20000"/>
                <a:gd name="T79" fmla="*/ 17940 h 20000"/>
                <a:gd name="T80" fmla="*/ 18187 w 20000"/>
                <a:gd name="T81" fmla="*/ 17940 h 20000"/>
                <a:gd name="T82" fmla="*/ 18187 w 20000"/>
                <a:gd name="T83" fmla="*/ 15947 h 20000"/>
                <a:gd name="T84" fmla="*/ 19064 w 20000"/>
                <a:gd name="T85" fmla="*/ 15947 h 20000"/>
                <a:gd name="T86" fmla="*/ 19064 w 20000"/>
                <a:gd name="T87" fmla="*/ 13953 h 20000"/>
                <a:gd name="T88" fmla="*/ 19942 w 20000"/>
                <a:gd name="T89" fmla="*/ 13953 h 20000"/>
                <a:gd name="T90" fmla="*/ 18421 w 20000"/>
                <a:gd name="T91" fmla="*/ 9967 h 20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000" h="20000">
                  <a:moveTo>
                    <a:pt x="18421" y="9967"/>
                  </a:moveTo>
                  <a:lnTo>
                    <a:pt x="16667" y="9967"/>
                  </a:lnTo>
                  <a:lnTo>
                    <a:pt x="15789" y="8970"/>
                  </a:lnTo>
                  <a:lnTo>
                    <a:pt x="15789" y="7973"/>
                  </a:lnTo>
                  <a:lnTo>
                    <a:pt x="13158" y="7973"/>
                  </a:lnTo>
                  <a:lnTo>
                    <a:pt x="12281" y="6977"/>
                  </a:lnTo>
                  <a:lnTo>
                    <a:pt x="8772" y="4983"/>
                  </a:lnTo>
                  <a:lnTo>
                    <a:pt x="8772" y="3987"/>
                  </a:lnTo>
                  <a:lnTo>
                    <a:pt x="7018" y="3987"/>
                  </a:lnTo>
                  <a:lnTo>
                    <a:pt x="5263" y="2990"/>
                  </a:lnTo>
                  <a:lnTo>
                    <a:pt x="5263" y="1993"/>
                  </a:lnTo>
                  <a:lnTo>
                    <a:pt x="2632" y="1993"/>
                  </a:lnTo>
                  <a:lnTo>
                    <a:pt x="1754" y="997"/>
                  </a:lnTo>
                  <a:lnTo>
                    <a:pt x="1754" y="0"/>
                  </a:lnTo>
                  <a:lnTo>
                    <a:pt x="0" y="0"/>
                  </a:lnTo>
                  <a:lnTo>
                    <a:pt x="877" y="0"/>
                  </a:lnTo>
                  <a:lnTo>
                    <a:pt x="877" y="1993"/>
                  </a:lnTo>
                  <a:lnTo>
                    <a:pt x="1754" y="1993"/>
                  </a:lnTo>
                  <a:lnTo>
                    <a:pt x="1754" y="2990"/>
                  </a:lnTo>
                  <a:lnTo>
                    <a:pt x="2632" y="3987"/>
                  </a:lnTo>
                  <a:lnTo>
                    <a:pt x="4386" y="3987"/>
                  </a:lnTo>
                  <a:lnTo>
                    <a:pt x="4386" y="5980"/>
                  </a:lnTo>
                  <a:lnTo>
                    <a:pt x="5263" y="5980"/>
                  </a:lnTo>
                  <a:lnTo>
                    <a:pt x="6140" y="6977"/>
                  </a:lnTo>
                  <a:lnTo>
                    <a:pt x="6140" y="7973"/>
                  </a:lnTo>
                  <a:lnTo>
                    <a:pt x="7018" y="7973"/>
                  </a:lnTo>
                  <a:lnTo>
                    <a:pt x="7895" y="8970"/>
                  </a:lnTo>
                  <a:lnTo>
                    <a:pt x="7895" y="10963"/>
                  </a:lnTo>
                  <a:lnTo>
                    <a:pt x="8772" y="10963"/>
                  </a:lnTo>
                  <a:lnTo>
                    <a:pt x="9649" y="11960"/>
                  </a:lnTo>
                  <a:lnTo>
                    <a:pt x="9649" y="12957"/>
                  </a:lnTo>
                  <a:lnTo>
                    <a:pt x="10526" y="12957"/>
                  </a:lnTo>
                  <a:lnTo>
                    <a:pt x="11404" y="13953"/>
                  </a:lnTo>
                  <a:lnTo>
                    <a:pt x="11404" y="15947"/>
                  </a:lnTo>
                  <a:lnTo>
                    <a:pt x="13158" y="15947"/>
                  </a:lnTo>
                  <a:lnTo>
                    <a:pt x="13158" y="17940"/>
                  </a:lnTo>
                  <a:lnTo>
                    <a:pt x="14912" y="17940"/>
                  </a:lnTo>
                  <a:lnTo>
                    <a:pt x="14912" y="19934"/>
                  </a:lnTo>
                  <a:lnTo>
                    <a:pt x="15789" y="19934"/>
                  </a:lnTo>
                  <a:lnTo>
                    <a:pt x="17544" y="17940"/>
                  </a:lnTo>
                  <a:lnTo>
                    <a:pt x="18187" y="17940"/>
                  </a:lnTo>
                  <a:lnTo>
                    <a:pt x="18187" y="15947"/>
                  </a:lnTo>
                  <a:lnTo>
                    <a:pt x="19064" y="15947"/>
                  </a:lnTo>
                  <a:lnTo>
                    <a:pt x="19064" y="13953"/>
                  </a:lnTo>
                  <a:lnTo>
                    <a:pt x="19942" y="13953"/>
                  </a:lnTo>
                  <a:lnTo>
                    <a:pt x="18421" y="9967"/>
                  </a:lnTo>
                  <a:close/>
                </a:path>
              </a:pathLst>
            </a:custGeom>
            <a:solidFill>
              <a:srgbClr val="C0C0C0"/>
            </a:solidFill>
            <a:ln w="12700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84" name="Line 12">
              <a:extLst>
                <a:ext uri="{FF2B5EF4-FFF2-40B4-BE49-F238E27FC236}">
                  <a16:creationId xmlns:a16="http://schemas.microsoft.com/office/drawing/2014/main" id="{7C54EE8E-21B7-41A7-93B8-BF333136124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460" y="7890"/>
              <a:ext cx="1516" cy="876"/>
            </a:xfrm>
            <a:prstGeom prst="line">
              <a:avLst/>
            </a:prstGeom>
            <a:noFill/>
            <a:ln w="50800">
              <a:solidFill>
                <a:srgbClr val="C0C0C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85" name="Line 13">
              <a:extLst>
                <a:ext uri="{FF2B5EF4-FFF2-40B4-BE49-F238E27FC236}">
                  <a16:creationId xmlns:a16="http://schemas.microsoft.com/office/drawing/2014/main" id="{ED4580E2-F6A6-4201-9230-6292B26250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595" y="8370"/>
              <a:ext cx="631" cy="37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86" name="Line 14">
              <a:extLst>
                <a:ext uri="{FF2B5EF4-FFF2-40B4-BE49-F238E27FC236}">
                  <a16:creationId xmlns:a16="http://schemas.microsoft.com/office/drawing/2014/main" id="{6BD80D83-185B-47B0-8233-C543600C6B6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75" y="7905"/>
              <a:ext cx="1516" cy="876"/>
            </a:xfrm>
            <a:prstGeom prst="line">
              <a:avLst/>
            </a:prstGeom>
            <a:noFill/>
            <a:ln w="50800">
              <a:solidFill>
                <a:srgbClr val="C0C0C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87" name="Freeform 15">
              <a:extLst>
                <a:ext uri="{FF2B5EF4-FFF2-40B4-BE49-F238E27FC236}">
                  <a16:creationId xmlns:a16="http://schemas.microsoft.com/office/drawing/2014/main" id="{512015D2-F64A-479F-86C7-A73080B632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5" y="8704"/>
              <a:ext cx="301" cy="342"/>
            </a:xfrm>
            <a:custGeom>
              <a:avLst/>
              <a:gdLst>
                <a:gd name="T0" fmla="*/ 9967 w 20000"/>
                <a:gd name="T1" fmla="*/ 1520 h 20000"/>
                <a:gd name="T2" fmla="*/ 9967 w 20000"/>
                <a:gd name="T3" fmla="*/ 3275 h 20000"/>
                <a:gd name="T4" fmla="*/ 8970 w 20000"/>
                <a:gd name="T5" fmla="*/ 4152 h 20000"/>
                <a:gd name="T6" fmla="*/ 7973 w 20000"/>
                <a:gd name="T7" fmla="*/ 4152 h 20000"/>
                <a:gd name="T8" fmla="*/ 7973 w 20000"/>
                <a:gd name="T9" fmla="*/ 6784 h 20000"/>
                <a:gd name="T10" fmla="*/ 6977 w 20000"/>
                <a:gd name="T11" fmla="*/ 7661 h 20000"/>
                <a:gd name="T12" fmla="*/ 4983 w 20000"/>
                <a:gd name="T13" fmla="*/ 11170 h 20000"/>
                <a:gd name="T14" fmla="*/ 3987 w 20000"/>
                <a:gd name="T15" fmla="*/ 11170 h 20000"/>
                <a:gd name="T16" fmla="*/ 3987 w 20000"/>
                <a:gd name="T17" fmla="*/ 12924 h 20000"/>
                <a:gd name="T18" fmla="*/ 2990 w 20000"/>
                <a:gd name="T19" fmla="*/ 14678 h 20000"/>
                <a:gd name="T20" fmla="*/ 1993 w 20000"/>
                <a:gd name="T21" fmla="*/ 14678 h 20000"/>
                <a:gd name="T22" fmla="*/ 1993 w 20000"/>
                <a:gd name="T23" fmla="*/ 17310 h 20000"/>
                <a:gd name="T24" fmla="*/ 997 w 20000"/>
                <a:gd name="T25" fmla="*/ 18187 h 20000"/>
                <a:gd name="T26" fmla="*/ 0 w 20000"/>
                <a:gd name="T27" fmla="*/ 18187 h 20000"/>
                <a:gd name="T28" fmla="*/ 0 w 20000"/>
                <a:gd name="T29" fmla="*/ 19942 h 20000"/>
                <a:gd name="T30" fmla="*/ 0 w 20000"/>
                <a:gd name="T31" fmla="*/ 19064 h 20000"/>
                <a:gd name="T32" fmla="*/ 1993 w 20000"/>
                <a:gd name="T33" fmla="*/ 19064 h 20000"/>
                <a:gd name="T34" fmla="*/ 1993 w 20000"/>
                <a:gd name="T35" fmla="*/ 18187 h 20000"/>
                <a:gd name="T36" fmla="*/ 2990 w 20000"/>
                <a:gd name="T37" fmla="*/ 18187 h 20000"/>
                <a:gd name="T38" fmla="*/ 3987 w 20000"/>
                <a:gd name="T39" fmla="*/ 17310 h 20000"/>
                <a:gd name="T40" fmla="*/ 3987 w 20000"/>
                <a:gd name="T41" fmla="*/ 15556 h 20000"/>
                <a:gd name="T42" fmla="*/ 5980 w 20000"/>
                <a:gd name="T43" fmla="*/ 15556 h 20000"/>
                <a:gd name="T44" fmla="*/ 5980 w 20000"/>
                <a:gd name="T45" fmla="*/ 14678 h 20000"/>
                <a:gd name="T46" fmla="*/ 6977 w 20000"/>
                <a:gd name="T47" fmla="*/ 13801 h 20000"/>
                <a:gd name="T48" fmla="*/ 7973 w 20000"/>
                <a:gd name="T49" fmla="*/ 13801 h 20000"/>
                <a:gd name="T50" fmla="*/ 7973 w 20000"/>
                <a:gd name="T51" fmla="*/ 12924 h 20000"/>
                <a:gd name="T52" fmla="*/ 8970 w 20000"/>
                <a:gd name="T53" fmla="*/ 12047 h 20000"/>
                <a:gd name="T54" fmla="*/ 10963 w 20000"/>
                <a:gd name="T55" fmla="*/ 12047 h 20000"/>
                <a:gd name="T56" fmla="*/ 10963 w 20000"/>
                <a:gd name="T57" fmla="*/ 11170 h 20000"/>
                <a:gd name="T58" fmla="*/ 11960 w 20000"/>
                <a:gd name="T59" fmla="*/ 10292 h 20000"/>
                <a:gd name="T60" fmla="*/ 12957 w 20000"/>
                <a:gd name="T61" fmla="*/ 10292 h 20000"/>
                <a:gd name="T62" fmla="*/ 12957 w 20000"/>
                <a:gd name="T63" fmla="*/ 9415 h 20000"/>
                <a:gd name="T64" fmla="*/ 13953 w 20000"/>
                <a:gd name="T65" fmla="*/ 8538 h 20000"/>
                <a:gd name="T66" fmla="*/ 15947 w 20000"/>
                <a:gd name="T67" fmla="*/ 8538 h 20000"/>
                <a:gd name="T68" fmla="*/ 15947 w 20000"/>
                <a:gd name="T69" fmla="*/ 6784 h 20000"/>
                <a:gd name="T70" fmla="*/ 17940 w 20000"/>
                <a:gd name="T71" fmla="*/ 6784 h 20000"/>
                <a:gd name="T72" fmla="*/ 17940 w 20000"/>
                <a:gd name="T73" fmla="*/ 5029 h 20000"/>
                <a:gd name="T74" fmla="*/ 19934 w 20000"/>
                <a:gd name="T75" fmla="*/ 5029 h 20000"/>
                <a:gd name="T76" fmla="*/ 19934 w 20000"/>
                <a:gd name="T77" fmla="*/ 4152 h 20000"/>
                <a:gd name="T78" fmla="*/ 17940 w 20000"/>
                <a:gd name="T79" fmla="*/ 2398 h 20000"/>
                <a:gd name="T80" fmla="*/ 17940 w 20000"/>
                <a:gd name="T81" fmla="*/ 1754 h 20000"/>
                <a:gd name="T82" fmla="*/ 15947 w 20000"/>
                <a:gd name="T83" fmla="*/ 1754 h 20000"/>
                <a:gd name="T84" fmla="*/ 15947 w 20000"/>
                <a:gd name="T85" fmla="*/ 877 h 20000"/>
                <a:gd name="T86" fmla="*/ 13953 w 20000"/>
                <a:gd name="T87" fmla="*/ 877 h 20000"/>
                <a:gd name="T88" fmla="*/ 13953 w 20000"/>
                <a:gd name="T89" fmla="*/ 0 h 20000"/>
                <a:gd name="T90" fmla="*/ 9967 w 20000"/>
                <a:gd name="T91" fmla="*/ 1520 h 20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000" h="20000">
                  <a:moveTo>
                    <a:pt x="9967" y="1520"/>
                  </a:moveTo>
                  <a:lnTo>
                    <a:pt x="9967" y="3275"/>
                  </a:lnTo>
                  <a:lnTo>
                    <a:pt x="8970" y="4152"/>
                  </a:lnTo>
                  <a:lnTo>
                    <a:pt x="7973" y="4152"/>
                  </a:lnTo>
                  <a:lnTo>
                    <a:pt x="7973" y="6784"/>
                  </a:lnTo>
                  <a:lnTo>
                    <a:pt x="6977" y="7661"/>
                  </a:lnTo>
                  <a:lnTo>
                    <a:pt x="4983" y="11170"/>
                  </a:lnTo>
                  <a:lnTo>
                    <a:pt x="3987" y="11170"/>
                  </a:lnTo>
                  <a:lnTo>
                    <a:pt x="3987" y="12924"/>
                  </a:lnTo>
                  <a:lnTo>
                    <a:pt x="2990" y="14678"/>
                  </a:lnTo>
                  <a:lnTo>
                    <a:pt x="1993" y="14678"/>
                  </a:lnTo>
                  <a:lnTo>
                    <a:pt x="1993" y="17310"/>
                  </a:lnTo>
                  <a:lnTo>
                    <a:pt x="997" y="18187"/>
                  </a:lnTo>
                  <a:lnTo>
                    <a:pt x="0" y="18187"/>
                  </a:lnTo>
                  <a:lnTo>
                    <a:pt x="0" y="19942"/>
                  </a:lnTo>
                  <a:lnTo>
                    <a:pt x="0" y="19064"/>
                  </a:lnTo>
                  <a:lnTo>
                    <a:pt x="1993" y="19064"/>
                  </a:lnTo>
                  <a:lnTo>
                    <a:pt x="1993" y="18187"/>
                  </a:lnTo>
                  <a:lnTo>
                    <a:pt x="2990" y="18187"/>
                  </a:lnTo>
                  <a:lnTo>
                    <a:pt x="3987" y="17310"/>
                  </a:lnTo>
                  <a:lnTo>
                    <a:pt x="3987" y="15556"/>
                  </a:lnTo>
                  <a:lnTo>
                    <a:pt x="5980" y="15556"/>
                  </a:lnTo>
                  <a:lnTo>
                    <a:pt x="5980" y="14678"/>
                  </a:lnTo>
                  <a:lnTo>
                    <a:pt x="6977" y="13801"/>
                  </a:lnTo>
                  <a:lnTo>
                    <a:pt x="7973" y="13801"/>
                  </a:lnTo>
                  <a:lnTo>
                    <a:pt x="7973" y="12924"/>
                  </a:lnTo>
                  <a:lnTo>
                    <a:pt x="8970" y="12047"/>
                  </a:lnTo>
                  <a:lnTo>
                    <a:pt x="10963" y="12047"/>
                  </a:lnTo>
                  <a:lnTo>
                    <a:pt x="10963" y="11170"/>
                  </a:lnTo>
                  <a:lnTo>
                    <a:pt x="11960" y="10292"/>
                  </a:lnTo>
                  <a:lnTo>
                    <a:pt x="12957" y="10292"/>
                  </a:lnTo>
                  <a:lnTo>
                    <a:pt x="12957" y="9415"/>
                  </a:lnTo>
                  <a:lnTo>
                    <a:pt x="13953" y="8538"/>
                  </a:lnTo>
                  <a:lnTo>
                    <a:pt x="15947" y="8538"/>
                  </a:lnTo>
                  <a:lnTo>
                    <a:pt x="15947" y="6784"/>
                  </a:lnTo>
                  <a:lnTo>
                    <a:pt x="17940" y="6784"/>
                  </a:lnTo>
                  <a:lnTo>
                    <a:pt x="17940" y="5029"/>
                  </a:lnTo>
                  <a:lnTo>
                    <a:pt x="19934" y="5029"/>
                  </a:lnTo>
                  <a:lnTo>
                    <a:pt x="19934" y="4152"/>
                  </a:lnTo>
                  <a:lnTo>
                    <a:pt x="17940" y="2398"/>
                  </a:lnTo>
                  <a:lnTo>
                    <a:pt x="17940" y="1754"/>
                  </a:lnTo>
                  <a:lnTo>
                    <a:pt x="15947" y="1754"/>
                  </a:lnTo>
                  <a:lnTo>
                    <a:pt x="15947" y="877"/>
                  </a:lnTo>
                  <a:lnTo>
                    <a:pt x="13953" y="877"/>
                  </a:lnTo>
                  <a:lnTo>
                    <a:pt x="13953" y="0"/>
                  </a:lnTo>
                  <a:lnTo>
                    <a:pt x="9967" y="1520"/>
                  </a:lnTo>
                  <a:close/>
                </a:path>
              </a:pathLst>
            </a:custGeom>
            <a:solidFill>
              <a:srgbClr val="C0C0C0"/>
            </a:solidFill>
            <a:ln w="12700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88" name="Freeform 16">
              <a:extLst>
                <a:ext uri="{FF2B5EF4-FFF2-40B4-BE49-F238E27FC236}">
                  <a16:creationId xmlns:a16="http://schemas.microsoft.com/office/drawing/2014/main" id="{914A52F6-DCBF-4FED-BDF8-ED1BE3EB0E3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0" y="7809"/>
              <a:ext cx="342" cy="301"/>
            </a:xfrm>
            <a:custGeom>
              <a:avLst/>
              <a:gdLst>
                <a:gd name="T0" fmla="*/ 1520 w 20000"/>
                <a:gd name="T1" fmla="*/ 9967 h 20000"/>
                <a:gd name="T2" fmla="*/ 3275 w 20000"/>
                <a:gd name="T3" fmla="*/ 9967 h 20000"/>
                <a:gd name="T4" fmla="*/ 4152 w 20000"/>
                <a:gd name="T5" fmla="*/ 10963 h 20000"/>
                <a:gd name="T6" fmla="*/ 4152 w 20000"/>
                <a:gd name="T7" fmla="*/ 11960 h 20000"/>
                <a:gd name="T8" fmla="*/ 6784 w 20000"/>
                <a:gd name="T9" fmla="*/ 11960 h 20000"/>
                <a:gd name="T10" fmla="*/ 7661 w 20000"/>
                <a:gd name="T11" fmla="*/ 12957 h 20000"/>
                <a:gd name="T12" fmla="*/ 11170 w 20000"/>
                <a:gd name="T13" fmla="*/ 14950 h 20000"/>
                <a:gd name="T14" fmla="*/ 11170 w 20000"/>
                <a:gd name="T15" fmla="*/ 15947 h 20000"/>
                <a:gd name="T16" fmla="*/ 12924 w 20000"/>
                <a:gd name="T17" fmla="*/ 15947 h 20000"/>
                <a:gd name="T18" fmla="*/ 14678 w 20000"/>
                <a:gd name="T19" fmla="*/ 16944 h 20000"/>
                <a:gd name="T20" fmla="*/ 14678 w 20000"/>
                <a:gd name="T21" fmla="*/ 17940 h 20000"/>
                <a:gd name="T22" fmla="*/ 17310 w 20000"/>
                <a:gd name="T23" fmla="*/ 17940 h 20000"/>
                <a:gd name="T24" fmla="*/ 18187 w 20000"/>
                <a:gd name="T25" fmla="*/ 18937 h 20000"/>
                <a:gd name="T26" fmla="*/ 18187 w 20000"/>
                <a:gd name="T27" fmla="*/ 19934 h 20000"/>
                <a:gd name="T28" fmla="*/ 19942 w 20000"/>
                <a:gd name="T29" fmla="*/ 19934 h 20000"/>
                <a:gd name="T30" fmla="*/ 19064 w 20000"/>
                <a:gd name="T31" fmla="*/ 19934 h 20000"/>
                <a:gd name="T32" fmla="*/ 19064 w 20000"/>
                <a:gd name="T33" fmla="*/ 17940 h 20000"/>
                <a:gd name="T34" fmla="*/ 18187 w 20000"/>
                <a:gd name="T35" fmla="*/ 17940 h 20000"/>
                <a:gd name="T36" fmla="*/ 18187 w 20000"/>
                <a:gd name="T37" fmla="*/ 16944 h 20000"/>
                <a:gd name="T38" fmla="*/ 17310 w 20000"/>
                <a:gd name="T39" fmla="*/ 15947 h 20000"/>
                <a:gd name="T40" fmla="*/ 15556 w 20000"/>
                <a:gd name="T41" fmla="*/ 15947 h 20000"/>
                <a:gd name="T42" fmla="*/ 15556 w 20000"/>
                <a:gd name="T43" fmla="*/ 13953 h 20000"/>
                <a:gd name="T44" fmla="*/ 14678 w 20000"/>
                <a:gd name="T45" fmla="*/ 13953 h 20000"/>
                <a:gd name="T46" fmla="*/ 13801 w 20000"/>
                <a:gd name="T47" fmla="*/ 12957 h 20000"/>
                <a:gd name="T48" fmla="*/ 13801 w 20000"/>
                <a:gd name="T49" fmla="*/ 11960 h 20000"/>
                <a:gd name="T50" fmla="*/ 12924 w 20000"/>
                <a:gd name="T51" fmla="*/ 11960 h 20000"/>
                <a:gd name="T52" fmla="*/ 12047 w 20000"/>
                <a:gd name="T53" fmla="*/ 10963 h 20000"/>
                <a:gd name="T54" fmla="*/ 12047 w 20000"/>
                <a:gd name="T55" fmla="*/ 8970 h 20000"/>
                <a:gd name="T56" fmla="*/ 11170 w 20000"/>
                <a:gd name="T57" fmla="*/ 8970 h 20000"/>
                <a:gd name="T58" fmla="*/ 10292 w 20000"/>
                <a:gd name="T59" fmla="*/ 7973 h 20000"/>
                <a:gd name="T60" fmla="*/ 10292 w 20000"/>
                <a:gd name="T61" fmla="*/ 6977 h 20000"/>
                <a:gd name="T62" fmla="*/ 9415 w 20000"/>
                <a:gd name="T63" fmla="*/ 6977 h 20000"/>
                <a:gd name="T64" fmla="*/ 8538 w 20000"/>
                <a:gd name="T65" fmla="*/ 5980 h 20000"/>
                <a:gd name="T66" fmla="*/ 8538 w 20000"/>
                <a:gd name="T67" fmla="*/ 3987 h 20000"/>
                <a:gd name="T68" fmla="*/ 6784 w 20000"/>
                <a:gd name="T69" fmla="*/ 3987 h 20000"/>
                <a:gd name="T70" fmla="*/ 6784 w 20000"/>
                <a:gd name="T71" fmla="*/ 1993 h 20000"/>
                <a:gd name="T72" fmla="*/ 5029 w 20000"/>
                <a:gd name="T73" fmla="*/ 1993 h 20000"/>
                <a:gd name="T74" fmla="*/ 5029 w 20000"/>
                <a:gd name="T75" fmla="*/ 0 h 20000"/>
                <a:gd name="T76" fmla="*/ 4152 w 20000"/>
                <a:gd name="T77" fmla="*/ 0 h 20000"/>
                <a:gd name="T78" fmla="*/ 2398 w 20000"/>
                <a:gd name="T79" fmla="*/ 1993 h 20000"/>
                <a:gd name="T80" fmla="*/ 1754 w 20000"/>
                <a:gd name="T81" fmla="*/ 1993 h 20000"/>
                <a:gd name="T82" fmla="*/ 1754 w 20000"/>
                <a:gd name="T83" fmla="*/ 3987 h 20000"/>
                <a:gd name="T84" fmla="*/ 877 w 20000"/>
                <a:gd name="T85" fmla="*/ 3987 h 20000"/>
                <a:gd name="T86" fmla="*/ 877 w 20000"/>
                <a:gd name="T87" fmla="*/ 5980 h 20000"/>
                <a:gd name="T88" fmla="*/ 0 w 20000"/>
                <a:gd name="T89" fmla="*/ 5980 h 20000"/>
                <a:gd name="T90" fmla="*/ 1520 w 20000"/>
                <a:gd name="T91" fmla="*/ 9967 h 20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000" h="20000">
                  <a:moveTo>
                    <a:pt x="1520" y="9967"/>
                  </a:moveTo>
                  <a:lnTo>
                    <a:pt x="3275" y="9967"/>
                  </a:lnTo>
                  <a:lnTo>
                    <a:pt x="4152" y="10963"/>
                  </a:lnTo>
                  <a:lnTo>
                    <a:pt x="4152" y="11960"/>
                  </a:lnTo>
                  <a:lnTo>
                    <a:pt x="6784" y="11960"/>
                  </a:lnTo>
                  <a:lnTo>
                    <a:pt x="7661" y="12957"/>
                  </a:lnTo>
                  <a:lnTo>
                    <a:pt x="11170" y="14950"/>
                  </a:lnTo>
                  <a:lnTo>
                    <a:pt x="11170" y="15947"/>
                  </a:lnTo>
                  <a:lnTo>
                    <a:pt x="12924" y="15947"/>
                  </a:lnTo>
                  <a:lnTo>
                    <a:pt x="14678" y="16944"/>
                  </a:lnTo>
                  <a:lnTo>
                    <a:pt x="14678" y="17940"/>
                  </a:lnTo>
                  <a:lnTo>
                    <a:pt x="17310" y="17940"/>
                  </a:lnTo>
                  <a:lnTo>
                    <a:pt x="18187" y="18937"/>
                  </a:lnTo>
                  <a:lnTo>
                    <a:pt x="18187" y="19934"/>
                  </a:lnTo>
                  <a:lnTo>
                    <a:pt x="19942" y="19934"/>
                  </a:lnTo>
                  <a:lnTo>
                    <a:pt x="19064" y="19934"/>
                  </a:lnTo>
                  <a:lnTo>
                    <a:pt x="19064" y="17940"/>
                  </a:lnTo>
                  <a:lnTo>
                    <a:pt x="18187" y="17940"/>
                  </a:lnTo>
                  <a:lnTo>
                    <a:pt x="18187" y="16944"/>
                  </a:lnTo>
                  <a:lnTo>
                    <a:pt x="17310" y="15947"/>
                  </a:lnTo>
                  <a:lnTo>
                    <a:pt x="15556" y="15947"/>
                  </a:lnTo>
                  <a:lnTo>
                    <a:pt x="15556" y="13953"/>
                  </a:lnTo>
                  <a:lnTo>
                    <a:pt x="14678" y="13953"/>
                  </a:lnTo>
                  <a:lnTo>
                    <a:pt x="13801" y="12957"/>
                  </a:lnTo>
                  <a:lnTo>
                    <a:pt x="13801" y="11960"/>
                  </a:lnTo>
                  <a:lnTo>
                    <a:pt x="12924" y="11960"/>
                  </a:lnTo>
                  <a:lnTo>
                    <a:pt x="12047" y="10963"/>
                  </a:lnTo>
                  <a:lnTo>
                    <a:pt x="12047" y="8970"/>
                  </a:lnTo>
                  <a:lnTo>
                    <a:pt x="11170" y="8970"/>
                  </a:lnTo>
                  <a:lnTo>
                    <a:pt x="10292" y="7973"/>
                  </a:lnTo>
                  <a:lnTo>
                    <a:pt x="10292" y="6977"/>
                  </a:lnTo>
                  <a:lnTo>
                    <a:pt x="9415" y="6977"/>
                  </a:lnTo>
                  <a:lnTo>
                    <a:pt x="8538" y="5980"/>
                  </a:lnTo>
                  <a:lnTo>
                    <a:pt x="8538" y="3987"/>
                  </a:lnTo>
                  <a:lnTo>
                    <a:pt x="6784" y="3987"/>
                  </a:lnTo>
                  <a:lnTo>
                    <a:pt x="6784" y="1993"/>
                  </a:lnTo>
                  <a:lnTo>
                    <a:pt x="5029" y="1993"/>
                  </a:lnTo>
                  <a:lnTo>
                    <a:pt x="5029" y="0"/>
                  </a:lnTo>
                  <a:lnTo>
                    <a:pt x="4152" y="0"/>
                  </a:lnTo>
                  <a:lnTo>
                    <a:pt x="2398" y="1993"/>
                  </a:lnTo>
                  <a:lnTo>
                    <a:pt x="1754" y="1993"/>
                  </a:lnTo>
                  <a:lnTo>
                    <a:pt x="1754" y="3987"/>
                  </a:lnTo>
                  <a:lnTo>
                    <a:pt x="877" y="3987"/>
                  </a:lnTo>
                  <a:lnTo>
                    <a:pt x="877" y="5980"/>
                  </a:lnTo>
                  <a:lnTo>
                    <a:pt x="0" y="5980"/>
                  </a:lnTo>
                  <a:lnTo>
                    <a:pt x="1520" y="9967"/>
                  </a:lnTo>
                  <a:close/>
                </a:path>
              </a:pathLst>
            </a:custGeom>
            <a:solidFill>
              <a:srgbClr val="C0C0C0"/>
            </a:solidFill>
            <a:ln w="12700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89" name="Freeform 17">
              <a:extLst>
                <a:ext uri="{FF2B5EF4-FFF2-40B4-BE49-F238E27FC236}">
                  <a16:creationId xmlns:a16="http://schemas.microsoft.com/office/drawing/2014/main" id="{19DC708F-6022-4D0D-877C-2494005802F7}"/>
                </a:ext>
              </a:extLst>
            </p:cNvPr>
            <p:cNvSpPr>
              <a:spLocks/>
            </p:cNvSpPr>
            <p:nvPr/>
          </p:nvSpPr>
          <p:spPr bwMode="auto">
            <a:xfrm>
              <a:off x="8335" y="7659"/>
              <a:ext cx="342" cy="301"/>
            </a:xfrm>
            <a:custGeom>
              <a:avLst/>
              <a:gdLst>
                <a:gd name="T0" fmla="*/ 1520 w 20000"/>
                <a:gd name="T1" fmla="*/ 9967 h 20000"/>
                <a:gd name="T2" fmla="*/ 3275 w 20000"/>
                <a:gd name="T3" fmla="*/ 9967 h 20000"/>
                <a:gd name="T4" fmla="*/ 4152 w 20000"/>
                <a:gd name="T5" fmla="*/ 8970 h 20000"/>
                <a:gd name="T6" fmla="*/ 4152 w 20000"/>
                <a:gd name="T7" fmla="*/ 7973 h 20000"/>
                <a:gd name="T8" fmla="*/ 6784 w 20000"/>
                <a:gd name="T9" fmla="*/ 7973 h 20000"/>
                <a:gd name="T10" fmla="*/ 7661 w 20000"/>
                <a:gd name="T11" fmla="*/ 6977 h 20000"/>
                <a:gd name="T12" fmla="*/ 11170 w 20000"/>
                <a:gd name="T13" fmla="*/ 4983 h 20000"/>
                <a:gd name="T14" fmla="*/ 11170 w 20000"/>
                <a:gd name="T15" fmla="*/ 3987 h 20000"/>
                <a:gd name="T16" fmla="*/ 12924 w 20000"/>
                <a:gd name="T17" fmla="*/ 3987 h 20000"/>
                <a:gd name="T18" fmla="*/ 14678 w 20000"/>
                <a:gd name="T19" fmla="*/ 2990 h 20000"/>
                <a:gd name="T20" fmla="*/ 14678 w 20000"/>
                <a:gd name="T21" fmla="*/ 1993 h 20000"/>
                <a:gd name="T22" fmla="*/ 17310 w 20000"/>
                <a:gd name="T23" fmla="*/ 1993 h 20000"/>
                <a:gd name="T24" fmla="*/ 18187 w 20000"/>
                <a:gd name="T25" fmla="*/ 997 h 20000"/>
                <a:gd name="T26" fmla="*/ 18187 w 20000"/>
                <a:gd name="T27" fmla="*/ 0 h 20000"/>
                <a:gd name="T28" fmla="*/ 19942 w 20000"/>
                <a:gd name="T29" fmla="*/ 0 h 20000"/>
                <a:gd name="T30" fmla="*/ 19064 w 20000"/>
                <a:gd name="T31" fmla="*/ 0 h 20000"/>
                <a:gd name="T32" fmla="*/ 19064 w 20000"/>
                <a:gd name="T33" fmla="*/ 1993 h 20000"/>
                <a:gd name="T34" fmla="*/ 18187 w 20000"/>
                <a:gd name="T35" fmla="*/ 1993 h 20000"/>
                <a:gd name="T36" fmla="*/ 18187 w 20000"/>
                <a:gd name="T37" fmla="*/ 2990 h 20000"/>
                <a:gd name="T38" fmla="*/ 17310 w 20000"/>
                <a:gd name="T39" fmla="*/ 3987 h 20000"/>
                <a:gd name="T40" fmla="*/ 15556 w 20000"/>
                <a:gd name="T41" fmla="*/ 3987 h 20000"/>
                <a:gd name="T42" fmla="*/ 15556 w 20000"/>
                <a:gd name="T43" fmla="*/ 5980 h 20000"/>
                <a:gd name="T44" fmla="*/ 14678 w 20000"/>
                <a:gd name="T45" fmla="*/ 5980 h 20000"/>
                <a:gd name="T46" fmla="*/ 13801 w 20000"/>
                <a:gd name="T47" fmla="*/ 6977 h 20000"/>
                <a:gd name="T48" fmla="*/ 13801 w 20000"/>
                <a:gd name="T49" fmla="*/ 7973 h 20000"/>
                <a:gd name="T50" fmla="*/ 12924 w 20000"/>
                <a:gd name="T51" fmla="*/ 7973 h 20000"/>
                <a:gd name="T52" fmla="*/ 12047 w 20000"/>
                <a:gd name="T53" fmla="*/ 8970 h 20000"/>
                <a:gd name="T54" fmla="*/ 12047 w 20000"/>
                <a:gd name="T55" fmla="*/ 10963 h 20000"/>
                <a:gd name="T56" fmla="*/ 11170 w 20000"/>
                <a:gd name="T57" fmla="*/ 10963 h 20000"/>
                <a:gd name="T58" fmla="*/ 10292 w 20000"/>
                <a:gd name="T59" fmla="*/ 11960 h 20000"/>
                <a:gd name="T60" fmla="*/ 10292 w 20000"/>
                <a:gd name="T61" fmla="*/ 12957 h 20000"/>
                <a:gd name="T62" fmla="*/ 9415 w 20000"/>
                <a:gd name="T63" fmla="*/ 12957 h 20000"/>
                <a:gd name="T64" fmla="*/ 8538 w 20000"/>
                <a:gd name="T65" fmla="*/ 13953 h 20000"/>
                <a:gd name="T66" fmla="*/ 8538 w 20000"/>
                <a:gd name="T67" fmla="*/ 15947 h 20000"/>
                <a:gd name="T68" fmla="*/ 6784 w 20000"/>
                <a:gd name="T69" fmla="*/ 15947 h 20000"/>
                <a:gd name="T70" fmla="*/ 6784 w 20000"/>
                <a:gd name="T71" fmla="*/ 17940 h 20000"/>
                <a:gd name="T72" fmla="*/ 5029 w 20000"/>
                <a:gd name="T73" fmla="*/ 17940 h 20000"/>
                <a:gd name="T74" fmla="*/ 5029 w 20000"/>
                <a:gd name="T75" fmla="*/ 19934 h 20000"/>
                <a:gd name="T76" fmla="*/ 4152 w 20000"/>
                <a:gd name="T77" fmla="*/ 19934 h 20000"/>
                <a:gd name="T78" fmla="*/ 2398 w 20000"/>
                <a:gd name="T79" fmla="*/ 17940 h 20000"/>
                <a:gd name="T80" fmla="*/ 1754 w 20000"/>
                <a:gd name="T81" fmla="*/ 17940 h 20000"/>
                <a:gd name="T82" fmla="*/ 1754 w 20000"/>
                <a:gd name="T83" fmla="*/ 15947 h 20000"/>
                <a:gd name="T84" fmla="*/ 877 w 20000"/>
                <a:gd name="T85" fmla="*/ 15947 h 20000"/>
                <a:gd name="T86" fmla="*/ 877 w 20000"/>
                <a:gd name="T87" fmla="*/ 13953 h 20000"/>
                <a:gd name="T88" fmla="*/ 0 w 20000"/>
                <a:gd name="T89" fmla="*/ 13953 h 20000"/>
                <a:gd name="T90" fmla="*/ 1520 w 20000"/>
                <a:gd name="T91" fmla="*/ 9967 h 20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000" h="20000">
                  <a:moveTo>
                    <a:pt x="1520" y="9967"/>
                  </a:moveTo>
                  <a:lnTo>
                    <a:pt x="3275" y="9967"/>
                  </a:lnTo>
                  <a:lnTo>
                    <a:pt x="4152" y="8970"/>
                  </a:lnTo>
                  <a:lnTo>
                    <a:pt x="4152" y="7973"/>
                  </a:lnTo>
                  <a:lnTo>
                    <a:pt x="6784" y="7973"/>
                  </a:lnTo>
                  <a:lnTo>
                    <a:pt x="7661" y="6977"/>
                  </a:lnTo>
                  <a:lnTo>
                    <a:pt x="11170" y="4983"/>
                  </a:lnTo>
                  <a:lnTo>
                    <a:pt x="11170" y="3987"/>
                  </a:lnTo>
                  <a:lnTo>
                    <a:pt x="12924" y="3987"/>
                  </a:lnTo>
                  <a:lnTo>
                    <a:pt x="14678" y="2990"/>
                  </a:lnTo>
                  <a:lnTo>
                    <a:pt x="14678" y="1993"/>
                  </a:lnTo>
                  <a:lnTo>
                    <a:pt x="17310" y="1993"/>
                  </a:lnTo>
                  <a:lnTo>
                    <a:pt x="18187" y="997"/>
                  </a:lnTo>
                  <a:lnTo>
                    <a:pt x="18187" y="0"/>
                  </a:lnTo>
                  <a:lnTo>
                    <a:pt x="19942" y="0"/>
                  </a:lnTo>
                  <a:lnTo>
                    <a:pt x="19064" y="0"/>
                  </a:lnTo>
                  <a:lnTo>
                    <a:pt x="19064" y="1993"/>
                  </a:lnTo>
                  <a:lnTo>
                    <a:pt x="18187" y="1993"/>
                  </a:lnTo>
                  <a:lnTo>
                    <a:pt x="18187" y="2990"/>
                  </a:lnTo>
                  <a:lnTo>
                    <a:pt x="17310" y="3987"/>
                  </a:lnTo>
                  <a:lnTo>
                    <a:pt x="15556" y="3987"/>
                  </a:lnTo>
                  <a:lnTo>
                    <a:pt x="15556" y="5980"/>
                  </a:lnTo>
                  <a:lnTo>
                    <a:pt x="14678" y="5980"/>
                  </a:lnTo>
                  <a:lnTo>
                    <a:pt x="13801" y="6977"/>
                  </a:lnTo>
                  <a:lnTo>
                    <a:pt x="13801" y="7973"/>
                  </a:lnTo>
                  <a:lnTo>
                    <a:pt x="12924" y="7973"/>
                  </a:lnTo>
                  <a:lnTo>
                    <a:pt x="12047" y="8970"/>
                  </a:lnTo>
                  <a:lnTo>
                    <a:pt x="12047" y="10963"/>
                  </a:lnTo>
                  <a:lnTo>
                    <a:pt x="11170" y="10963"/>
                  </a:lnTo>
                  <a:lnTo>
                    <a:pt x="10292" y="11960"/>
                  </a:lnTo>
                  <a:lnTo>
                    <a:pt x="10292" y="12957"/>
                  </a:lnTo>
                  <a:lnTo>
                    <a:pt x="9415" y="12957"/>
                  </a:lnTo>
                  <a:lnTo>
                    <a:pt x="8538" y="13953"/>
                  </a:lnTo>
                  <a:lnTo>
                    <a:pt x="8538" y="15947"/>
                  </a:lnTo>
                  <a:lnTo>
                    <a:pt x="6784" y="15947"/>
                  </a:lnTo>
                  <a:lnTo>
                    <a:pt x="6784" y="17940"/>
                  </a:lnTo>
                  <a:lnTo>
                    <a:pt x="5029" y="17940"/>
                  </a:lnTo>
                  <a:lnTo>
                    <a:pt x="5029" y="19934"/>
                  </a:lnTo>
                  <a:lnTo>
                    <a:pt x="4152" y="19934"/>
                  </a:lnTo>
                  <a:lnTo>
                    <a:pt x="2398" y="17940"/>
                  </a:lnTo>
                  <a:lnTo>
                    <a:pt x="1754" y="17940"/>
                  </a:lnTo>
                  <a:lnTo>
                    <a:pt x="1754" y="15947"/>
                  </a:lnTo>
                  <a:lnTo>
                    <a:pt x="877" y="15947"/>
                  </a:lnTo>
                  <a:lnTo>
                    <a:pt x="877" y="13953"/>
                  </a:lnTo>
                  <a:lnTo>
                    <a:pt x="0" y="13953"/>
                  </a:lnTo>
                  <a:lnTo>
                    <a:pt x="1520" y="9967"/>
                  </a:lnTo>
                  <a:close/>
                </a:path>
              </a:pathLst>
            </a:custGeom>
            <a:solidFill>
              <a:srgbClr val="C0C0C0"/>
            </a:solidFill>
            <a:ln w="12700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90" name="Line 18">
              <a:extLst>
                <a:ext uri="{FF2B5EF4-FFF2-40B4-BE49-F238E27FC236}">
                  <a16:creationId xmlns:a16="http://schemas.microsoft.com/office/drawing/2014/main" id="{A3E52DFC-75D1-4F8B-8F57-F971DBCC351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490" y="8310"/>
              <a:ext cx="631" cy="37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91" name="Line 19">
              <a:extLst>
                <a:ext uri="{FF2B5EF4-FFF2-40B4-BE49-F238E27FC236}">
                  <a16:creationId xmlns:a16="http://schemas.microsoft.com/office/drawing/2014/main" id="{B3F487EB-FEC1-4122-9678-3AAEFB9CEA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535" y="7875"/>
              <a:ext cx="631" cy="37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92" name="Line 20">
              <a:extLst>
                <a:ext uri="{FF2B5EF4-FFF2-40B4-BE49-F238E27FC236}">
                  <a16:creationId xmlns:a16="http://schemas.microsoft.com/office/drawing/2014/main" id="{0BE21279-0C2A-4DB8-A981-9EB85D097F5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315" y="7950"/>
              <a:ext cx="631" cy="37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93" name="Line 21">
              <a:extLst>
                <a:ext uri="{FF2B5EF4-FFF2-40B4-BE49-F238E27FC236}">
                  <a16:creationId xmlns:a16="http://schemas.microsoft.com/office/drawing/2014/main" id="{2D296136-842A-4442-A097-BD10DA6C6AC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25" y="8385"/>
              <a:ext cx="631" cy="37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94" name="Line 22">
              <a:extLst>
                <a:ext uri="{FF2B5EF4-FFF2-40B4-BE49-F238E27FC236}">
                  <a16:creationId xmlns:a16="http://schemas.microsoft.com/office/drawing/2014/main" id="{215EEF8A-662F-4014-B07F-790A8BFE2A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430" y="8370"/>
              <a:ext cx="811" cy="46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95" name="Line 23">
              <a:extLst>
                <a:ext uri="{FF2B5EF4-FFF2-40B4-BE49-F238E27FC236}">
                  <a16:creationId xmlns:a16="http://schemas.microsoft.com/office/drawing/2014/main" id="{97F7AF04-82BC-412A-B80F-7C9496D1BE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70" y="8310"/>
              <a:ext cx="811" cy="46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96" name="Line 24">
              <a:extLst>
                <a:ext uri="{FF2B5EF4-FFF2-40B4-BE49-F238E27FC236}">
                  <a16:creationId xmlns:a16="http://schemas.microsoft.com/office/drawing/2014/main" id="{A748B498-7DDB-47A2-AE27-C5B7427D10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00" y="7905"/>
              <a:ext cx="691" cy="42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97" name="Line 25">
              <a:extLst>
                <a:ext uri="{FF2B5EF4-FFF2-40B4-BE49-F238E27FC236}">
                  <a16:creationId xmlns:a16="http://schemas.microsoft.com/office/drawing/2014/main" id="{D2DC573B-A162-4E79-8A1B-935840DD876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225" y="7785"/>
              <a:ext cx="811" cy="46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698" name="Arc 26">
              <a:extLst>
                <a:ext uri="{FF2B5EF4-FFF2-40B4-BE49-F238E27FC236}">
                  <a16:creationId xmlns:a16="http://schemas.microsoft.com/office/drawing/2014/main" id="{44F53659-46E4-4FD8-9CF9-3CE9D2874FAF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8640" y="8295"/>
              <a:ext cx="661" cy="37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  <a:prstDash val="sysDashDot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endParaRPr lang="en-GB" altLang="LID4096">
                <a:solidFill>
                  <a:srgbClr val="CC3300"/>
                </a:solidFill>
              </a:endParaRPr>
            </a:p>
          </p:txBody>
        </p:sp>
        <p:sp>
          <p:nvSpPr>
            <p:cNvPr id="28699" name="Rectangle 27">
              <a:extLst>
                <a:ext uri="{FF2B5EF4-FFF2-40B4-BE49-F238E27FC236}">
                  <a16:creationId xmlns:a16="http://schemas.microsoft.com/office/drawing/2014/main" id="{588154C1-05C8-4279-87F8-21E86FE346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40" y="8490"/>
              <a:ext cx="226" cy="3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12700" tIns="12700" rIns="12700" bIns="12700"/>
            <a:lstStyle/>
            <a:p>
              <a:endParaRPr lang="en-GB" altLang="LID4096"/>
            </a:p>
          </p:txBody>
        </p:sp>
        <p:sp>
          <p:nvSpPr>
            <p:cNvPr id="28700" name="Oval 28">
              <a:extLst>
                <a:ext uri="{FF2B5EF4-FFF2-40B4-BE49-F238E27FC236}">
                  <a16:creationId xmlns:a16="http://schemas.microsoft.com/office/drawing/2014/main" id="{04F3DF69-0159-4E78-9BA5-8427B80A03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86" y="7875"/>
              <a:ext cx="75" cy="91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701" name="Oval 29">
              <a:extLst>
                <a:ext uri="{FF2B5EF4-FFF2-40B4-BE49-F238E27FC236}">
                  <a16:creationId xmlns:a16="http://schemas.microsoft.com/office/drawing/2014/main" id="{EBE06E0E-0472-4BE8-8C5F-4BB78C3CF5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61" y="8700"/>
              <a:ext cx="75" cy="91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702" name="Oval 30">
              <a:extLst>
                <a:ext uri="{FF2B5EF4-FFF2-40B4-BE49-F238E27FC236}">
                  <a16:creationId xmlns:a16="http://schemas.microsoft.com/office/drawing/2014/main" id="{456E3E95-F9D6-4CCB-BD07-B6E5E20FB5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31" y="7845"/>
              <a:ext cx="75" cy="91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703" name="Oval 31">
              <a:extLst>
                <a:ext uri="{FF2B5EF4-FFF2-40B4-BE49-F238E27FC236}">
                  <a16:creationId xmlns:a16="http://schemas.microsoft.com/office/drawing/2014/main" id="{72739DB5-D0AD-4184-81FB-53AE2F803C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71" y="8685"/>
              <a:ext cx="75" cy="61"/>
            </a:xfrm>
            <a:prstGeom prst="ellipse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704" name="Oval 32">
              <a:extLst>
                <a:ext uri="{FF2B5EF4-FFF2-40B4-BE49-F238E27FC236}">
                  <a16:creationId xmlns:a16="http://schemas.microsoft.com/office/drawing/2014/main" id="{9442636D-57CB-4A0C-BC2B-8447A398AF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46" y="7875"/>
              <a:ext cx="75" cy="61"/>
            </a:xfrm>
            <a:prstGeom prst="ellipse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705" name="Oval 33">
              <a:extLst>
                <a:ext uri="{FF2B5EF4-FFF2-40B4-BE49-F238E27FC236}">
                  <a16:creationId xmlns:a16="http://schemas.microsoft.com/office/drawing/2014/main" id="{C49FEBAF-2511-40E9-BD9D-174765A136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01" y="7950"/>
              <a:ext cx="75" cy="6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706" name="Oval 34">
              <a:extLst>
                <a:ext uri="{FF2B5EF4-FFF2-40B4-BE49-F238E27FC236}">
                  <a16:creationId xmlns:a16="http://schemas.microsoft.com/office/drawing/2014/main" id="{EAA3E5E8-CA1F-4078-8DF8-BDDB637721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01" y="7875"/>
              <a:ext cx="75" cy="61"/>
            </a:xfrm>
            <a:prstGeom prst="ellipse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  <p:sp>
          <p:nvSpPr>
            <p:cNvPr id="28707" name="Oval 35">
              <a:extLst>
                <a:ext uri="{FF2B5EF4-FFF2-40B4-BE49-F238E27FC236}">
                  <a16:creationId xmlns:a16="http://schemas.microsoft.com/office/drawing/2014/main" id="{1CB3C53F-5D0C-4B17-AAD0-23DD17A8C7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34" y="8685"/>
              <a:ext cx="149" cy="121"/>
            </a:xfrm>
            <a:prstGeom prst="ellipse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LID4096"/>
            </a:p>
          </p:txBody>
        </p:sp>
      </p:grpSp>
      <p:sp>
        <p:nvSpPr>
          <p:cNvPr id="28708" name="Rectangle 36">
            <a:extLst>
              <a:ext uri="{FF2B5EF4-FFF2-40B4-BE49-F238E27FC236}">
                <a16:creationId xmlns:a16="http://schemas.microsoft.com/office/drawing/2014/main" id="{75B7370A-C20D-48AC-97F2-1B4CE166D1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5413" y="5222875"/>
            <a:ext cx="504825" cy="68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2700" tIns="12700" rIns="12700" bIns="12700"/>
          <a:lstStyle/>
          <a:p>
            <a:r>
              <a:rPr lang="en-US" altLang="LID4096" sz="1200"/>
              <a:t>R</a:t>
            </a:r>
            <a:endParaRPr lang="en-US" altLang="LID4096"/>
          </a:p>
        </p:txBody>
      </p:sp>
      <p:sp>
        <p:nvSpPr>
          <p:cNvPr id="28709" name="Oval 37">
            <a:extLst>
              <a:ext uri="{FF2B5EF4-FFF2-40B4-BE49-F238E27FC236}">
                <a16:creationId xmlns:a16="http://schemas.microsoft.com/office/drawing/2014/main" id="{181D8034-5BC9-4569-9CDA-A0BEC923F0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641850"/>
            <a:ext cx="752475" cy="762000"/>
          </a:xfrm>
          <a:prstGeom prst="ellipse">
            <a:avLst/>
          </a:prstGeom>
          <a:gradFill rotWithShape="1">
            <a:gsLst>
              <a:gs pos="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28710" name="AutoShape 38">
            <a:extLst>
              <a:ext uri="{FF2B5EF4-FFF2-40B4-BE49-F238E27FC236}">
                <a16:creationId xmlns:a16="http://schemas.microsoft.com/office/drawing/2014/main" id="{B9986180-437B-4E8E-9153-70FD0A298A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8738" y="5099050"/>
            <a:ext cx="1639887" cy="804863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33CCCC">
                  <a:gamma/>
                  <a:shade val="46275"/>
                  <a:invGamma/>
                </a:srgbClr>
              </a:gs>
              <a:gs pos="50000">
                <a:srgbClr val="33CCCC"/>
              </a:gs>
              <a:gs pos="100000">
                <a:srgbClr val="33CCCC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LID4096"/>
          </a:p>
        </p:txBody>
      </p:sp>
      <p:sp>
        <p:nvSpPr>
          <p:cNvPr id="28680" name="Rectangle 8">
            <a:extLst>
              <a:ext uri="{FF2B5EF4-FFF2-40B4-BE49-F238E27FC236}">
                <a16:creationId xmlns:a16="http://schemas.microsoft.com/office/drawing/2014/main" id="{557004EF-FC51-4D53-874F-DA15241284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02175" y="3306763"/>
            <a:ext cx="23813" cy="1916112"/>
          </a:xfrm>
          <a:prstGeom prst="rect">
            <a:avLst/>
          </a:prstGeom>
          <a:solidFill>
            <a:srgbClr val="7F7F7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LID4096"/>
          </a:p>
        </p:txBody>
      </p:sp>
      <p:sp>
        <p:nvSpPr>
          <p:cNvPr id="28712" name="Text Box 40">
            <a:extLst>
              <a:ext uri="{FF2B5EF4-FFF2-40B4-BE49-F238E27FC236}">
                <a16:creationId xmlns:a16="http://schemas.microsoft.com/office/drawing/2014/main" id="{1CE1B440-3528-4BBB-942C-0D796ED30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8006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 sz="2400"/>
              <a:t>+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8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8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/>
      <p:bldP spid="287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4F639712-507C-41A3-82AD-E1B63BD99F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LID4096" b="1" dirty="0">
                <a:latin typeface="MAC C Times" pitchFamily="18" charset="0"/>
              </a:rPr>
              <a:t>4.6.1. Електростатска заштита</a:t>
            </a:r>
            <a:endParaRPr lang="en-US" altLang="LID4096" b="1" dirty="0">
              <a:latin typeface="MAC C Times" pitchFamily="18" charset="0"/>
            </a:endParaRPr>
          </a:p>
        </p:txBody>
      </p:sp>
      <p:sp>
        <p:nvSpPr>
          <p:cNvPr id="30724" name="Text Box 4">
            <a:extLst>
              <a:ext uri="{FF2B5EF4-FFF2-40B4-BE49-F238E27FC236}">
                <a16:creationId xmlns:a16="http://schemas.microsoft.com/office/drawing/2014/main" id="{6E019020-07ED-4E33-8EAC-DBFB976E9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1447800"/>
            <a:ext cx="4648200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LID4096" sz="2800" dirty="0">
                <a:latin typeface="MAC C Times" pitchFamily="18" charset="0"/>
              </a:rPr>
              <a:t>1771  година Бенџамин Франклин  уочил дека ако во близина на наелектризирано тело се донесе шилец,  на шилецот прескокнува исрка. </a:t>
            </a:r>
          </a:p>
          <a:p>
            <a:pPr algn="ctr">
              <a:spcBef>
                <a:spcPct val="50000"/>
              </a:spcBef>
            </a:pPr>
            <a:r>
              <a:rPr lang="ru-RU" altLang="LID4096" sz="2800" dirty="0">
                <a:latin typeface="MAC C Times" pitchFamily="18" charset="0"/>
              </a:rPr>
              <a:t>Тоа го навело на идеја да го конструира  првиот громобран со кој безопасно се одведува полнежот на молњата</a:t>
            </a:r>
          </a:p>
          <a:p>
            <a:pPr algn="ctr">
              <a:spcBef>
                <a:spcPct val="50000"/>
              </a:spcBef>
            </a:pPr>
            <a:r>
              <a:rPr lang="mk-MK" altLang="LID4096" sz="2800" dirty="0">
                <a:latin typeface="MAC C Times" pitchFamily="18" charset="0"/>
              </a:rPr>
              <a:t>. </a:t>
            </a:r>
            <a:endParaRPr lang="en-US" altLang="LID4096" sz="2800" dirty="0">
              <a:latin typeface="MAC C Times" pitchFamily="18" charset="0"/>
            </a:endParaRPr>
          </a:p>
        </p:txBody>
      </p:sp>
      <p:sp>
        <p:nvSpPr>
          <p:cNvPr id="30725" name="Text Box 5">
            <a:extLst>
              <a:ext uri="{FF2B5EF4-FFF2-40B4-BE49-F238E27FC236}">
                <a16:creationId xmlns:a16="http://schemas.microsoft.com/office/drawing/2014/main" id="{E577E06A-DCE6-45E9-9C58-4A55777252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6172200"/>
            <a:ext cx="3810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LID4096"/>
              <a:t>Benjamin Franclin (1706-1790)</a:t>
            </a:r>
          </a:p>
        </p:txBody>
      </p:sp>
      <p:pic>
        <p:nvPicPr>
          <p:cNvPr id="30726" name="Picture 6">
            <a:extLst>
              <a:ext uri="{FF2B5EF4-FFF2-40B4-BE49-F238E27FC236}">
                <a16:creationId xmlns:a16="http://schemas.microsoft.com/office/drawing/2014/main" id="{4D727335-61E0-439C-B6A3-728397A05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76400"/>
            <a:ext cx="3290888" cy="371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B897C656-101E-4287-8EF8-0F4E2F583F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LID4096" dirty="0">
                <a:latin typeface="MAC C Times" pitchFamily="18" charset="0"/>
              </a:rPr>
              <a:t>Електростатска заштита</a:t>
            </a:r>
            <a:endParaRPr lang="en-US" altLang="LID4096" dirty="0">
              <a:latin typeface="MAC C Times" pitchFamily="18" charset="0"/>
            </a:endParaRPr>
          </a:p>
        </p:txBody>
      </p:sp>
      <p:sp>
        <p:nvSpPr>
          <p:cNvPr id="29701" name="Rectangle 5">
            <a:extLst>
              <a:ext uri="{FF2B5EF4-FFF2-40B4-BE49-F238E27FC236}">
                <a16:creationId xmlns:a16="http://schemas.microsoft.com/office/drawing/2014/main" id="{80FD5323-1357-4F9B-A03D-76CAFE8AF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527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29700" name="Object 4">
            <a:extLst>
              <a:ext uri="{FF2B5EF4-FFF2-40B4-BE49-F238E27FC236}">
                <a16:creationId xmlns:a16="http://schemas.microsoft.com/office/drawing/2014/main" id="{9F299C4C-FEC9-42C7-8DB8-10FA92A6AA6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724400" y="4192588"/>
          <a:ext cx="4038600" cy="2665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2350954" imgH="1552274" progId="Word.Picture.8">
                  <p:embed/>
                </p:oleObj>
              </mc:Choice>
              <mc:Fallback>
                <p:oleObj name="Picture" r:id="rId2" imgW="2350954" imgH="1552274" progId="Word.Pictur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4192588"/>
                        <a:ext cx="4038600" cy="2665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2" name="Text Box 6">
            <a:extLst>
              <a:ext uri="{FF2B5EF4-FFF2-40B4-BE49-F238E27FC236}">
                <a16:creationId xmlns:a16="http://schemas.microsoft.com/office/drawing/2014/main" id="{085BC80C-B8D5-491A-A580-A441E980F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219200"/>
            <a:ext cx="914400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LID4096" sz="2800" dirty="0">
                <a:latin typeface="MAC C Times" pitchFamily="18" charset="0"/>
              </a:rPr>
              <a:t>полето во внатрешноста на наелектризиран спроводник е еднакво на нула, но и појавата дека неутрален спроводник  во електрично поле се електризира со инфлуенца, така да индуцираното поле Е</a:t>
            </a:r>
            <a:r>
              <a:rPr lang="en-US" altLang="LID4096" sz="2800" baseline="-25000" dirty="0" err="1">
                <a:latin typeface="MAC C Times" pitchFamily="18" charset="0"/>
              </a:rPr>
              <a:t>i</a:t>
            </a:r>
            <a:r>
              <a:rPr lang="ru-RU" altLang="LID4096" sz="2800" dirty="0">
                <a:latin typeface="MAC C Times" pitchFamily="18" charset="0"/>
              </a:rPr>
              <a:t> го неутрализира надворешното Е</a:t>
            </a:r>
            <a:r>
              <a:rPr lang="ru-RU" altLang="LID4096" sz="2800" baseline="-25000" dirty="0">
                <a:latin typeface="MAC C Times" pitchFamily="18" charset="0"/>
              </a:rPr>
              <a:t>0</a:t>
            </a:r>
            <a:r>
              <a:rPr lang="ru-RU" altLang="LID4096" sz="2800" dirty="0">
                <a:latin typeface="MAC C Times" pitchFamily="18" charset="0"/>
              </a:rPr>
              <a:t>  па во внатрешноста на спроводникот нема поле. </a:t>
            </a:r>
            <a:endParaRPr lang="en-US" altLang="LID4096" dirty="0">
              <a:latin typeface="MAC C Times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E029A300-2217-482B-BA4F-F8D87D32D3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686800" cy="1143000"/>
          </a:xfrm>
        </p:spPr>
        <p:txBody>
          <a:bodyPr/>
          <a:lstStyle/>
          <a:p>
            <a:r>
              <a:rPr lang="ru-RU" altLang="LID4096" sz="2800" dirty="0">
                <a:latin typeface="MAC C Times" pitchFamily="18" charset="0"/>
              </a:rPr>
              <a:t>Демонстрација 3: полнежи и поле во внатрешноста на спроводникот  не постојат</a:t>
            </a:r>
            <a:endParaRPr lang="en-US" altLang="LID4096" sz="2800" dirty="0">
              <a:latin typeface="MAC C Times" pitchFamily="18" charset="0"/>
            </a:endParaRPr>
          </a:p>
        </p:txBody>
      </p:sp>
      <p:sp>
        <p:nvSpPr>
          <p:cNvPr id="31750" name="Rectangle 6">
            <a:extLst>
              <a:ext uri="{FF2B5EF4-FFF2-40B4-BE49-F238E27FC236}">
                <a16:creationId xmlns:a16="http://schemas.microsoft.com/office/drawing/2014/main" id="{FEB75A90-1CE7-4B58-9239-A80712BE37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19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LID4096"/>
          </a:p>
        </p:txBody>
      </p:sp>
      <p:graphicFrame>
        <p:nvGraphicFramePr>
          <p:cNvPr id="31749" name="Object 5">
            <a:extLst>
              <a:ext uri="{FF2B5EF4-FFF2-40B4-BE49-F238E27FC236}">
                <a16:creationId xmlns:a16="http://schemas.microsoft.com/office/drawing/2014/main" id="{0F50B5D4-16A4-48CA-A6EE-A0F45828504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447800" y="1905000"/>
          <a:ext cx="5562600" cy="405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3857760" imgH="2809800" progId="Word.Picture.8">
                  <p:embed/>
                </p:oleObj>
              </mc:Choice>
              <mc:Fallback>
                <p:oleObj name="Picture" r:id="rId2" imgW="3857760" imgH="2809800" progId="Word.Picture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1905000"/>
                        <a:ext cx="5562600" cy="4051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1" name="Text Box 7">
            <a:extLst>
              <a:ext uri="{FF2B5EF4-FFF2-40B4-BE49-F238E27FC236}">
                <a16:creationId xmlns:a16="http://schemas.microsoft.com/office/drawing/2014/main" id="{6FFE9FE7-0AEF-461C-9622-CB703E16A6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6019800"/>
            <a:ext cx="2819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LID4096" sz="2400" dirty="0">
                <a:latin typeface="MAC C Times" pitchFamily="18" charset="0"/>
              </a:rPr>
              <a:t>Фарадеев кафез</a:t>
            </a:r>
            <a:endParaRPr lang="en-US" altLang="LID4096" sz="2400" dirty="0">
              <a:latin typeface="MAC C Times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1" grpId="0"/>
    </p:bldLst>
  </p:timing>
</p:sld>
</file>

<file path=ppt/theme/theme1.xml><?xml version="1.0" encoding="utf-8"?>
<a:theme xmlns:a="http://schemas.openxmlformats.org/drawingml/2006/main" name="Orbit">
  <a:themeElements>
    <a:clrScheme name="Orbit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Orbi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rbit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bit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2FD4D04A410749BF26DC1F6DCB4F79" ma:contentTypeVersion="0" ma:contentTypeDescription="Create a new document." ma:contentTypeScope="" ma:versionID="4c80c43a4dd6131954931227ae3464c7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d413257cd9829394d17656a545d5fa4e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F6866F0-98E7-4583-9A6F-F42212C1923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E632001-A0FE-43F9-9E94-B61B69C2A6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Orbit</Template>
  <TotalTime>793</TotalTime>
  <Words>963</Words>
  <Application>Microsoft Office PowerPoint</Application>
  <PresentationFormat>On-screen Show (4:3)</PresentationFormat>
  <Paragraphs>113</Paragraphs>
  <Slides>26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Arial</vt:lpstr>
      <vt:lpstr>Cambria Math</vt:lpstr>
      <vt:lpstr>MAC C Times</vt:lpstr>
      <vt:lpstr>Times New Roman</vt:lpstr>
      <vt:lpstr>Wingdings</vt:lpstr>
      <vt:lpstr>Orbit</vt:lpstr>
      <vt:lpstr>Equation</vt:lpstr>
      <vt:lpstr>Picture</vt:lpstr>
      <vt:lpstr>Microsoft Word Picture</vt:lpstr>
      <vt:lpstr>4.4. Вектор на електрична индукција </vt:lpstr>
      <vt:lpstr>PowerPoint Presentation</vt:lpstr>
      <vt:lpstr>PowerPoint Presentation</vt:lpstr>
      <vt:lpstr>PowerPoint Presentation</vt:lpstr>
      <vt:lpstr>4.5. Тврди диелектрици, пиезоелектричен ефект</vt:lpstr>
      <vt:lpstr>4.5.1. ФЕРОЕЛЕКТРИЦИ (segnetoelektrici)</vt:lpstr>
      <vt:lpstr>Особини на фероелектриците</vt:lpstr>
      <vt:lpstr>PowerPoint Presentation</vt:lpstr>
      <vt:lpstr>PowerPoint Presentation</vt:lpstr>
      <vt:lpstr>PowerPoint Presentation</vt:lpstr>
      <vt:lpstr>PowerPoint Presentation</vt:lpstr>
      <vt:lpstr>Пиезолелектричен ефект </vt:lpstr>
      <vt:lpstr>PowerPoint Presentation</vt:lpstr>
      <vt:lpstr>PowerPoint Presentation</vt:lpstr>
      <vt:lpstr>PowerPoint Presentation</vt:lpstr>
      <vt:lpstr>Обратен пиезоелектричен ефект</vt:lpstr>
      <vt:lpstr>Повторно за спроводник во електрично поле. Густина на полнеж кај закривените површини </vt:lpstr>
      <vt:lpstr>PowerPoint Presentation</vt:lpstr>
      <vt:lpstr>Теориско објаснување на експериментот</vt:lpstr>
      <vt:lpstr>PowerPoint Presentation</vt:lpstr>
      <vt:lpstr>PowerPoint Presentation</vt:lpstr>
      <vt:lpstr>демонстрација 1</vt:lpstr>
      <vt:lpstr>Демонстрација 2</vt:lpstr>
      <vt:lpstr>4.6.1. Електростатска заштита</vt:lpstr>
      <vt:lpstr>Електростатска заштита</vt:lpstr>
      <vt:lpstr>Демонстрација 3: полнежи и поле во внатрешноста на спроводникот  не постојат</vt:lpstr>
    </vt:vector>
  </TitlesOfParts>
  <Company>my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Customer</dc:creator>
  <cp:lastModifiedBy>Mimoza Mimoza</cp:lastModifiedBy>
  <cp:revision>143</cp:revision>
  <dcterms:created xsi:type="dcterms:W3CDTF">2007-03-15T20:40:55Z</dcterms:created>
  <dcterms:modified xsi:type="dcterms:W3CDTF">2022-10-21T07:50:11Z</dcterms:modified>
</cp:coreProperties>
</file>