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4"/>
  </p:sldMasterIdLst>
  <p:notesMasterIdLst>
    <p:notesMasterId r:id="rId2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F3399"/>
    <a:srgbClr val="00CC00"/>
    <a:srgbClr val="FFFF66"/>
    <a:srgbClr val="6666FF"/>
    <a:srgbClr val="1111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2E1D1E-B0E9-43C9-995D-AE25D8847955}" v="13" dt="2023-10-05T10:07:02.2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54" autoAdjust="0"/>
  </p:normalViewPr>
  <p:slideViewPr>
    <p:cSldViewPr snapToGrid="0">
      <p:cViewPr>
        <p:scale>
          <a:sx n="53" d="100"/>
          <a:sy n="53" d="100"/>
        </p:scale>
        <p:origin x="166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moza Ristova" userId="2bd72c4b8b8ae5dd" providerId="LiveId" clId="{9A2E1D1E-B0E9-43C9-995D-AE25D8847955}"/>
    <pc:docChg chg="undo modSld">
      <pc:chgData name="Mimoza Ristova" userId="2bd72c4b8b8ae5dd" providerId="LiveId" clId="{9A2E1D1E-B0E9-43C9-995D-AE25D8847955}" dt="2023-10-05T10:07:02.298" v="17" actId="20577"/>
      <pc:docMkLst>
        <pc:docMk/>
      </pc:docMkLst>
      <pc:sldChg chg="modSp">
        <pc:chgData name="Mimoza Ristova" userId="2bd72c4b8b8ae5dd" providerId="LiveId" clId="{9A2E1D1E-B0E9-43C9-995D-AE25D8847955}" dt="2023-10-05T09:06:13.263" v="1" actId="20577"/>
        <pc:sldMkLst>
          <pc:docMk/>
          <pc:sldMk cId="0" sldId="267"/>
        </pc:sldMkLst>
        <pc:spChg chg="mod">
          <ac:chgData name="Mimoza Ristova" userId="2bd72c4b8b8ae5dd" providerId="LiveId" clId="{9A2E1D1E-B0E9-43C9-995D-AE25D8847955}" dt="2023-10-05T09:06:13.263" v="1" actId="20577"/>
          <ac:spMkLst>
            <pc:docMk/>
            <pc:sldMk cId="0" sldId="267"/>
            <ac:spMk id="21507" creationId="{1C368A4D-67D6-4B5B-834C-AB374BA296F9}"/>
          </ac:spMkLst>
        </pc:spChg>
      </pc:sldChg>
      <pc:sldChg chg="modSp">
        <pc:chgData name="Mimoza Ristova" userId="2bd72c4b8b8ae5dd" providerId="LiveId" clId="{9A2E1D1E-B0E9-43C9-995D-AE25D8847955}" dt="2023-10-05T09:49:11.957" v="6" actId="20577"/>
        <pc:sldMkLst>
          <pc:docMk/>
          <pc:sldMk cId="0" sldId="274"/>
        </pc:sldMkLst>
        <pc:spChg chg="mod">
          <ac:chgData name="Mimoza Ristova" userId="2bd72c4b8b8ae5dd" providerId="LiveId" clId="{9A2E1D1E-B0E9-43C9-995D-AE25D8847955}" dt="2023-10-05T09:49:11.957" v="6" actId="20577"/>
          <ac:spMkLst>
            <pc:docMk/>
            <pc:sldMk cId="0" sldId="274"/>
            <ac:spMk id="30725" creationId="{C262B189-16BE-4C28-9E6D-84C60542E1ED}"/>
          </ac:spMkLst>
        </pc:spChg>
      </pc:sldChg>
      <pc:sldChg chg="modSp">
        <pc:chgData name="Mimoza Ristova" userId="2bd72c4b8b8ae5dd" providerId="LiveId" clId="{9A2E1D1E-B0E9-43C9-995D-AE25D8847955}" dt="2023-10-05T09:56:14.670" v="10" actId="20577"/>
        <pc:sldMkLst>
          <pc:docMk/>
          <pc:sldMk cId="0" sldId="275"/>
        </pc:sldMkLst>
        <pc:spChg chg="mod">
          <ac:chgData name="Mimoza Ristova" userId="2bd72c4b8b8ae5dd" providerId="LiveId" clId="{9A2E1D1E-B0E9-43C9-995D-AE25D8847955}" dt="2023-10-05T09:56:14.670" v="10" actId="20577"/>
          <ac:spMkLst>
            <pc:docMk/>
            <pc:sldMk cId="0" sldId="275"/>
            <ac:spMk id="31755" creationId="{5A11DCC5-0FFD-493B-B45F-576537809699}"/>
          </ac:spMkLst>
        </pc:spChg>
      </pc:sldChg>
      <pc:sldChg chg="addSp delSp modSp mod addAnim delAnim modAnim">
        <pc:chgData name="Mimoza Ristova" userId="2bd72c4b8b8ae5dd" providerId="LiveId" clId="{9A2E1D1E-B0E9-43C9-995D-AE25D8847955}" dt="2023-10-05T10:07:02.298" v="17" actId="20577"/>
        <pc:sldMkLst>
          <pc:docMk/>
          <pc:sldMk cId="0" sldId="277"/>
        </pc:sldMkLst>
        <pc:spChg chg="add del mod">
          <ac:chgData name="Mimoza Ristova" userId="2bd72c4b8b8ae5dd" providerId="LiveId" clId="{9A2E1D1E-B0E9-43C9-995D-AE25D8847955}" dt="2023-10-05T10:07:02.298" v="17" actId="20577"/>
          <ac:spMkLst>
            <pc:docMk/>
            <pc:sldMk cId="0" sldId="277"/>
            <ac:spMk id="33796" creationId="{9DF0CD4F-B88D-4965-96DA-5C97E3C8111A}"/>
          </ac:spMkLst>
        </pc:spChg>
        <pc:graphicFrameChg chg="add del mod replId">
          <ac:chgData name="Mimoza Ristova" userId="2bd72c4b8b8ae5dd" providerId="LiveId" clId="{9A2E1D1E-B0E9-43C9-995D-AE25D8847955}" dt="2023-10-05T10:06:52.854" v="15"/>
          <ac:graphicFrameMkLst>
            <pc:docMk/>
            <pc:sldMk cId="0" sldId="277"/>
            <ac:graphicFrameMk id="2" creationId="{9DF0CD4F-B88D-4965-96DA-5C97E3C8111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EAA1C031-6CF6-4B85-9EE5-F7FAC480249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C70A57B-D4EF-4580-97D3-80CDE26A56D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0C22F5BC-51FF-4D08-8B3C-714387D313E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35AEC95C-4C24-4E20-82EF-D34E013759A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EB35A040-0416-4491-9968-8EFB2602D73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68CFA192-A177-4511-9AAA-BAAC2A5B5F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D518686C-D83C-4DB5-B9E7-4AD1CBDE401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8686C-D83C-4DB5-B9E7-4AD1CBDE4019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3291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0E743743-751B-4D3B-A7B4-93A201DB1C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A399E5-4B7E-45F5-874E-1A6923AE7A58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A0AD82E1-0822-4191-BF61-DF9CBB2E53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AC6F8B20-E2EE-4355-BD7A-2688433D27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Ako polne`ot e raspredelen na tela so odredena forma, mo`e da go razbieme na dovolno mali polne`i d</a:t>
            </a:r>
            <a:r>
              <a:rPr lang="en-US" altLang="en-US" i="1"/>
              <a:t>Q</a:t>
            </a:r>
            <a:r>
              <a:rPr lang="en-US" altLang="en-US"/>
              <a:t> , taka {to sekoj od niv da mo`e da se smeta za to~kest. Potoa so pomo{ na slo`uvawe na poliwa na to~kesti polne`i, koristej}i ja relacijata (1.11) mo`e da se opredeli poleto na kakvo i da bilo naelektrizirano telo.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C1E383E6-0C0A-45E1-A90E-FFD3207399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7D17CA-7B3C-4D42-BDCB-CDA4D542ABCC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0EE15635-C972-4E26-9027-6DE649EE47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25C4ED42-703C-41D0-83F7-284C32D7EA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err="1"/>
              <a:t>Ako</a:t>
            </a:r>
            <a:r>
              <a:rPr lang="en-US" altLang="en-US" dirty="0"/>
              <a:t> </a:t>
            </a:r>
            <a:r>
              <a:rPr lang="en-US" altLang="en-US" dirty="0" err="1"/>
              <a:t>polne`ot</a:t>
            </a:r>
            <a:r>
              <a:rPr lang="en-US" altLang="en-US" dirty="0"/>
              <a:t> e </a:t>
            </a:r>
            <a:r>
              <a:rPr lang="en-US" altLang="en-US" dirty="0" err="1"/>
              <a:t>raspredelen</a:t>
            </a:r>
            <a:r>
              <a:rPr lang="en-US" altLang="en-US" dirty="0"/>
              <a:t> </a:t>
            </a:r>
            <a:r>
              <a:rPr lang="en-US" altLang="en-US" dirty="0" err="1"/>
              <a:t>na</a:t>
            </a:r>
            <a:r>
              <a:rPr lang="en-US" altLang="en-US" dirty="0"/>
              <a:t> </a:t>
            </a:r>
            <a:r>
              <a:rPr lang="en-US" altLang="en-US" dirty="0" err="1"/>
              <a:t>tela</a:t>
            </a:r>
            <a:r>
              <a:rPr lang="en-US" altLang="en-US" dirty="0"/>
              <a:t> so </a:t>
            </a:r>
            <a:r>
              <a:rPr lang="en-US" altLang="en-US" dirty="0" err="1"/>
              <a:t>odredena</a:t>
            </a:r>
            <a:r>
              <a:rPr lang="en-US" altLang="en-US" dirty="0"/>
              <a:t> forma, </a:t>
            </a:r>
            <a:r>
              <a:rPr lang="en-US" altLang="en-US" dirty="0" err="1"/>
              <a:t>mo`e</a:t>
            </a:r>
            <a:r>
              <a:rPr lang="en-US" altLang="en-US" dirty="0"/>
              <a:t> da go </a:t>
            </a:r>
            <a:r>
              <a:rPr lang="en-US" altLang="en-US" dirty="0" err="1"/>
              <a:t>razbieme</a:t>
            </a:r>
            <a:r>
              <a:rPr lang="en-US" altLang="en-US" dirty="0"/>
              <a:t> </a:t>
            </a:r>
            <a:r>
              <a:rPr lang="en-US" altLang="en-US" dirty="0" err="1"/>
              <a:t>na</a:t>
            </a:r>
            <a:r>
              <a:rPr lang="en-US" altLang="en-US" dirty="0"/>
              <a:t> </a:t>
            </a:r>
            <a:r>
              <a:rPr lang="en-US" altLang="en-US" dirty="0" err="1"/>
              <a:t>dovolno</a:t>
            </a:r>
            <a:r>
              <a:rPr lang="en-US" altLang="en-US" dirty="0"/>
              <a:t> </a:t>
            </a:r>
            <a:r>
              <a:rPr lang="en-US" altLang="en-US" dirty="0" err="1"/>
              <a:t>mali</a:t>
            </a:r>
            <a:r>
              <a:rPr lang="en-US" altLang="en-US" dirty="0"/>
              <a:t> </a:t>
            </a:r>
            <a:r>
              <a:rPr lang="en-US" altLang="en-US" dirty="0" err="1"/>
              <a:t>polne`i</a:t>
            </a:r>
            <a:r>
              <a:rPr lang="en-US" altLang="en-US" dirty="0"/>
              <a:t> </a:t>
            </a:r>
            <a:r>
              <a:rPr lang="en-US" altLang="en-US" dirty="0" err="1"/>
              <a:t>d</a:t>
            </a:r>
            <a:r>
              <a:rPr lang="en-US" altLang="en-US" i="1" dirty="0" err="1"/>
              <a:t>Q</a:t>
            </a:r>
            <a:r>
              <a:rPr lang="en-US" altLang="en-US" dirty="0"/>
              <a:t> , taka {to </a:t>
            </a:r>
            <a:r>
              <a:rPr lang="en-US" altLang="en-US" dirty="0" err="1"/>
              <a:t>sekoj</a:t>
            </a:r>
            <a:r>
              <a:rPr lang="en-US" altLang="en-US" dirty="0"/>
              <a:t> od </a:t>
            </a:r>
            <a:r>
              <a:rPr lang="en-US" altLang="en-US" dirty="0" err="1"/>
              <a:t>niv</a:t>
            </a:r>
            <a:r>
              <a:rPr lang="en-US" altLang="en-US" dirty="0"/>
              <a:t> da </a:t>
            </a:r>
            <a:r>
              <a:rPr lang="en-US" altLang="en-US" dirty="0" err="1"/>
              <a:t>mo`e</a:t>
            </a:r>
            <a:r>
              <a:rPr lang="en-US" altLang="en-US" dirty="0"/>
              <a:t> da se </a:t>
            </a:r>
            <a:r>
              <a:rPr lang="en-US" altLang="en-US" dirty="0" err="1"/>
              <a:t>smeta</a:t>
            </a:r>
            <a:r>
              <a:rPr lang="en-US" altLang="en-US" dirty="0"/>
              <a:t> za </a:t>
            </a:r>
            <a:r>
              <a:rPr lang="en-US" altLang="en-US" dirty="0" err="1"/>
              <a:t>to~kest</a:t>
            </a:r>
            <a:r>
              <a:rPr lang="en-US" altLang="en-US" dirty="0"/>
              <a:t>. </a:t>
            </a:r>
            <a:r>
              <a:rPr lang="en-US" altLang="en-US" dirty="0" err="1"/>
              <a:t>Potoa</a:t>
            </a:r>
            <a:r>
              <a:rPr lang="en-US" altLang="en-US" dirty="0"/>
              <a:t> so </a:t>
            </a:r>
            <a:r>
              <a:rPr lang="en-US" altLang="en-US" dirty="0" err="1"/>
              <a:t>pomo</a:t>
            </a:r>
            <a:r>
              <a:rPr lang="en-US" altLang="en-US" dirty="0"/>
              <a:t>{ </a:t>
            </a:r>
            <a:r>
              <a:rPr lang="en-US" altLang="en-US" dirty="0" err="1"/>
              <a:t>na</a:t>
            </a:r>
            <a:r>
              <a:rPr lang="en-US" altLang="en-US" dirty="0"/>
              <a:t> </a:t>
            </a:r>
            <a:r>
              <a:rPr lang="en-US" altLang="en-US" dirty="0" err="1"/>
              <a:t>slo`uvawe</a:t>
            </a:r>
            <a:r>
              <a:rPr lang="en-US" altLang="en-US" dirty="0"/>
              <a:t> </a:t>
            </a:r>
            <a:r>
              <a:rPr lang="en-US" altLang="en-US" dirty="0" err="1"/>
              <a:t>na</a:t>
            </a:r>
            <a:r>
              <a:rPr lang="en-US" altLang="en-US" dirty="0"/>
              <a:t> </a:t>
            </a:r>
            <a:r>
              <a:rPr lang="en-US" altLang="en-US" dirty="0" err="1"/>
              <a:t>poliwa</a:t>
            </a:r>
            <a:r>
              <a:rPr lang="en-US" altLang="en-US" dirty="0"/>
              <a:t> </a:t>
            </a:r>
            <a:r>
              <a:rPr lang="en-US" altLang="en-US" dirty="0" err="1"/>
              <a:t>na</a:t>
            </a:r>
            <a:r>
              <a:rPr lang="en-US" altLang="en-US" dirty="0"/>
              <a:t> </a:t>
            </a:r>
            <a:r>
              <a:rPr lang="en-US" altLang="en-US" dirty="0" err="1"/>
              <a:t>to~kesti</a:t>
            </a:r>
            <a:r>
              <a:rPr lang="en-US" altLang="en-US" dirty="0"/>
              <a:t> </a:t>
            </a:r>
            <a:r>
              <a:rPr lang="en-US" altLang="en-US" dirty="0" err="1"/>
              <a:t>polne`i</a:t>
            </a:r>
            <a:r>
              <a:rPr lang="en-US" altLang="en-US" dirty="0"/>
              <a:t>, </a:t>
            </a:r>
            <a:r>
              <a:rPr lang="en-US" altLang="en-US" dirty="0" err="1"/>
              <a:t>koristej</a:t>
            </a:r>
            <a:r>
              <a:rPr lang="en-US" altLang="en-US" dirty="0"/>
              <a:t>}</a:t>
            </a:r>
            <a:r>
              <a:rPr lang="en-US" altLang="en-US" dirty="0" err="1"/>
              <a:t>i</a:t>
            </a:r>
            <a:r>
              <a:rPr lang="en-US" altLang="en-US" dirty="0"/>
              <a:t> ja </a:t>
            </a:r>
            <a:r>
              <a:rPr lang="en-US" altLang="en-US" dirty="0" err="1"/>
              <a:t>relacijata</a:t>
            </a:r>
            <a:r>
              <a:rPr lang="en-US" altLang="en-US" dirty="0"/>
              <a:t> (1.11) </a:t>
            </a:r>
            <a:r>
              <a:rPr lang="en-US" altLang="en-US" dirty="0" err="1"/>
              <a:t>mo`e</a:t>
            </a:r>
            <a:r>
              <a:rPr lang="en-US" altLang="en-US" dirty="0"/>
              <a:t> da se </a:t>
            </a:r>
            <a:r>
              <a:rPr lang="en-US" altLang="en-US" dirty="0" err="1"/>
              <a:t>opredeli</a:t>
            </a:r>
            <a:r>
              <a:rPr lang="en-US" altLang="en-US" dirty="0"/>
              <a:t> </a:t>
            </a:r>
            <a:r>
              <a:rPr lang="en-US" altLang="en-US" dirty="0" err="1"/>
              <a:t>poleto</a:t>
            </a:r>
            <a:r>
              <a:rPr lang="en-US" altLang="en-US" dirty="0"/>
              <a:t> </a:t>
            </a:r>
            <a:r>
              <a:rPr lang="en-US" altLang="en-US" dirty="0" err="1"/>
              <a:t>na</a:t>
            </a:r>
            <a:r>
              <a:rPr lang="en-US" altLang="en-US" dirty="0"/>
              <a:t> </a:t>
            </a:r>
            <a:r>
              <a:rPr lang="en-US" altLang="en-US" dirty="0" err="1"/>
              <a:t>kakvo</a:t>
            </a:r>
            <a:r>
              <a:rPr lang="en-US" altLang="en-US" dirty="0"/>
              <a:t> </a:t>
            </a:r>
            <a:r>
              <a:rPr lang="en-US" altLang="en-US" dirty="0" err="1"/>
              <a:t>i</a:t>
            </a:r>
            <a:r>
              <a:rPr lang="en-US" altLang="en-US" dirty="0"/>
              <a:t> da </a:t>
            </a:r>
            <a:r>
              <a:rPr lang="en-US" altLang="en-US" dirty="0" err="1"/>
              <a:t>bilo</a:t>
            </a:r>
            <a:r>
              <a:rPr lang="en-US" altLang="en-US" dirty="0"/>
              <a:t> </a:t>
            </a:r>
            <a:r>
              <a:rPr lang="en-US" altLang="en-US" dirty="0" err="1"/>
              <a:t>naelektrizirano</a:t>
            </a:r>
            <a:r>
              <a:rPr lang="en-US" altLang="en-US" dirty="0"/>
              <a:t> </a:t>
            </a:r>
            <a:r>
              <a:rPr lang="en-US" altLang="en-US" dirty="0" err="1"/>
              <a:t>telo</a:t>
            </a:r>
            <a:r>
              <a:rPr lang="en-US" altLang="en-US" dirty="0"/>
              <a:t>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>
            <a:extLst>
              <a:ext uri="{FF2B5EF4-FFF2-40B4-BE49-F238E27FC236}">
                <a16:creationId xmlns:a16="http://schemas.microsoft.com/office/drawing/2014/main" id="{AE73AEFF-CF18-48B4-BFE7-4E9A3E0EB30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123" name="Freeform 3">
              <a:extLst>
                <a:ext uri="{FF2B5EF4-FFF2-40B4-BE49-F238E27FC236}">
                  <a16:creationId xmlns:a16="http://schemas.microsoft.com/office/drawing/2014/main" id="{B2747600-C110-49A5-9435-45D247697FE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4" name="Freeform 4">
              <a:extLst>
                <a:ext uri="{FF2B5EF4-FFF2-40B4-BE49-F238E27FC236}">
                  <a16:creationId xmlns:a16="http://schemas.microsoft.com/office/drawing/2014/main" id="{A29F3122-A7D7-4AE5-A643-B31D3B90A4C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5" name="Rectangle 5">
            <a:extLst>
              <a:ext uri="{FF2B5EF4-FFF2-40B4-BE49-F238E27FC236}">
                <a16:creationId xmlns:a16="http://schemas.microsoft.com/office/drawing/2014/main" id="{33C7C422-E7C4-47A3-8486-A09015F91A5C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9C2F7ECF-9A8C-4F16-8230-1336159269E9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20A3A47A-0AE9-4907-A0C9-8BBC578D9C1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28" name="Rectangle 8">
            <a:extLst>
              <a:ext uri="{FF2B5EF4-FFF2-40B4-BE49-F238E27FC236}">
                <a16:creationId xmlns:a16="http://schemas.microsoft.com/office/drawing/2014/main" id="{2338BE54-1FF9-461F-89D4-E3063E0C462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89DF66D-7454-4253-8B11-224328F587EF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129" name="Rectangle 9">
            <a:extLst>
              <a:ext uri="{FF2B5EF4-FFF2-40B4-BE49-F238E27FC236}">
                <a16:creationId xmlns:a16="http://schemas.microsoft.com/office/drawing/2014/main" id="{18FD8B52-DB7D-4113-A3A8-48A8E6BFD9DC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3FDE2-462E-4A00-9D31-ED7A26F0C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65F68-9146-4442-BA8B-C6BFA61ED7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2C5A8-8315-427E-B69D-58A46A63F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FC8E04-5B1B-409B-B733-9DAC70BEF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EB7976-1A7D-49E2-8B6D-CC60405BF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083F1-F399-4530-A98A-0A9E9019B9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8103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47592-79D6-427A-8C74-9EE59EBDD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A67D7-3B96-458E-9472-8E451C3D51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026C2-DE84-4DA9-A76C-1DF8D275D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218BC-D41B-4EBD-8265-1B1266F34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747E7-E93D-4AF5-B3C7-7D39CEB2F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AB2B9-C720-44C1-8A41-6E34E1B1CD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9255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6A8FB-24E2-4A88-B2A5-2F8F6F13E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1F85D-696F-4F1D-8749-7A60D85E02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24DF79-CA78-4BAE-AEAC-FF259F7DED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A47982-5F20-48C6-98A5-78ABC3988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80A73-28DC-459C-96AB-664D49D26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D74C8E-631C-415C-8448-8F1538171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B084DF-C630-4EB8-8947-DFA6A4F070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7748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C5773-4D41-43DA-A0E4-66D5BCB69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E78E9-A2C0-4FAC-AA48-997E562F7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F40AB5-196C-427F-89E2-51D4E7681A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79473-BB89-4D37-A7ED-47A91DD7BC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4F60D2-10F6-48A3-94C3-4371549FBD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2271F2-BABA-4E03-BAF4-5CB86A82E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CE5FC0-BCED-4693-9CF0-09079F12E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3921BF-9297-4307-BD88-78E143293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9C290B-5257-4107-8692-7729155962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0284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A6FBF-5A7E-4901-B4A7-F0F149CD5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65FACE-5462-4D37-AD50-B1C57F1AC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A6A6AB-6F58-49EF-9525-1ED28A1FA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8020F0-21C3-472F-8925-49517D2B1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BABD27-2542-45C3-8C34-3503B69137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9226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3F1B3A-CE7D-4280-A10C-69E7A2B6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583245-5F01-4997-85E0-7DAEAC293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7AD749-FF7A-45D7-B316-8817399F9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EBCF8-0959-474E-928C-38C91B0912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0366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4DCC-4C23-4464-9EA6-7F797693D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E653D-6B00-4624-AA32-2D0F98D37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1D8107-C1A7-4D14-BF9F-1951E7EC11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F7B4B2-2FDE-4FD7-9E62-1D44CD2DC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708D4E-7684-4FFE-9541-6349C5F30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5991AE-429F-4907-A0D5-2831F9681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C1E357-8594-41EE-B0A1-B16E3FFAA43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4788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DE956-3157-433B-A34B-1EEA52033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EFCE16-A245-4FD4-AA1D-C0B4486AC2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C2CE7C-436E-4D00-A12D-AA661D799D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E2DB5F-6904-474B-852B-A4AFBC923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AEA-258C-49B3-B039-92D8818D6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99451E-6CD6-41E8-8816-E0B376577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B21A2-2CC6-4C89-9094-B87FEEDFE18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6367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9F1C4-5D96-47FB-927D-B9BA278B8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388B50-9F7E-42A8-AD81-88D330921B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B06E09-8F5A-4A76-867E-59C3624E7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887F5C-0FE2-4B6F-BF96-46CBBD414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FD2E57-A897-4331-82C5-147914C2F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1C84C-7277-44B9-809D-F7DC53F3CB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1753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18209D-A6DF-4792-9325-E6050E81EF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4FA920-3375-4AAE-8694-2D47FC2A10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2953B4-3135-4C6F-9781-2CB3E3443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CA2512-A0BC-4204-A701-E96B6CFF4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FEF49-6FA0-42FC-B31C-11892517D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2ADD0-E418-4B1B-B7A2-E7446A353F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9925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9843063-642F-4002-9105-AAD480255C09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D33E58-A2EE-4E8D-B88F-64306F1B16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FEFDE6-63FE-427D-931E-C6CA4F3A2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CE5F2C-E2AC-48BA-BFB7-059D47DD8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3B93E7F-1479-46DD-8A62-9083283BD9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1848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>
            <a:extLst>
              <a:ext uri="{FF2B5EF4-FFF2-40B4-BE49-F238E27FC236}">
                <a16:creationId xmlns:a16="http://schemas.microsoft.com/office/drawing/2014/main" id="{1C2CB528-1794-4B6A-9285-BB6FAC7937F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4099" name="Freeform 3">
              <a:extLst>
                <a:ext uri="{FF2B5EF4-FFF2-40B4-BE49-F238E27FC236}">
                  <a16:creationId xmlns:a16="http://schemas.microsoft.com/office/drawing/2014/main" id="{82C92B79-B231-425D-85CF-45F23C0C5EC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0" name="Freeform 4">
              <a:extLst>
                <a:ext uri="{FF2B5EF4-FFF2-40B4-BE49-F238E27FC236}">
                  <a16:creationId xmlns:a16="http://schemas.microsoft.com/office/drawing/2014/main" id="{84DB1A8F-19EE-4C62-A0FC-D19DD557DB1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01" name="Rectangle 5">
            <a:extLst>
              <a:ext uri="{FF2B5EF4-FFF2-40B4-BE49-F238E27FC236}">
                <a16:creationId xmlns:a16="http://schemas.microsoft.com/office/drawing/2014/main" id="{2CA88F99-6A9F-4695-B09B-67B3C7F02B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E987027B-E40F-499B-8514-4A14391C63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B5680C3F-ECF5-4615-9C15-B240F336BBB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4104" name="Rectangle 8">
            <a:extLst>
              <a:ext uri="{FF2B5EF4-FFF2-40B4-BE49-F238E27FC236}">
                <a16:creationId xmlns:a16="http://schemas.microsoft.com/office/drawing/2014/main" id="{FC92AB2D-FF77-4AF2-BC27-F25ED4DFE75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4105" name="Rectangle 9">
            <a:extLst>
              <a:ext uri="{FF2B5EF4-FFF2-40B4-BE49-F238E27FC236}">
                <a16:creationId xmlns:a16="http://schemas.microsoft.com/office/drawing/2014/main" id="{F9E59385-8044-4F5D-8605-43CEB4D7DAA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D92FAD6-DB4B-4C03-8D60-72AE180C47E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8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0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13.emf"/><Relationship Id="rId7" Type="http://schemas.openxmlformats.org/officeDocument/2006/relationships/image" Target="../media/image15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16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17.wmf"/><Relationship Id="rId7" Type="http://schemas.openxmlformats.org/officeDocument/2006/relationships/image" Target="../media/image19.wmf"/><Relationship Id="rId2" Type="http://schemas.openxmlformats.org/officeDocument/2006/relationships/oleObject" Target="../embeddings/oleObject18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9.bin"/><Relationship Id="rId9" Type="http://schemas.openxmlformats.org/officeDocument/2006/relationships/image" Target="../media/image20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4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4.emf"/><Relationship Id="rId7" Type="http://schemas.openxmlformats.org/officeDocument/2006/relationships/image" Target="../media/image26.wmf"/><Relationship Id="rId2" Type="http://schemas.openxmlformats.org/officeDocument/2006/relationships/oleObject" Target="../embeddings/oleObject25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25.wmf"/><Relationship Id="rId10" Type="http://schemas.openxmlformats.org/officeDocument/2006/relationships/image" Target="../media/image28.wmf"/><Relationship Id="rId4" Type="http://schemas.openxmlformats.org/officeDocument/2006/relationships/oleObject" Target="../embeddings/oleObject26.bin"/><Relationship Id="rId9" Type="http://schemas.openxmlformats.org/officeDocument/2006/relationships/oleObject" Target="../embeddings/oleObject28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21.wmf"/><Relationship Id="rId7" Type="http://schemas.openxmlformats.org/officeDocument/2006/relationships/image" Target="../media/image30.wmf"/><Relationship Id="rId2" Type="http://schemas.openxmlformats.org/officeDocument/2006/relationships/oleObject" Target="../embeddings/oleObject2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31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33.wmf"/><Relationship Id="rId7" Type="http://schemas.openxmlformats.org/officeDocument/2006/relationships/image" Target="../media/image35.wmf"/><Relationship Id="rId2" Type="http://schemas.openxmlformats.org/officeDocument/2006/relationships/oleObject" Target="../embeddings/oleObject3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4.bin"/><Relationship Id="rId9" Type="http://schemas.openxmlformats.org/officeDocument/2006/relationships/image" Target="../media/image3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7" Type="http://schemas.openxmlformats.org/officeDocument/2006/relationships/image" Target="../media/image39.wmf"/><Relationship Id="rId2" Type="http://schemas.openxmlformats.org/officeDocument/2006/relationships/oleObject" Target="../embeddings/oleObject3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8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oleObject" Target="../embeddings/oleObject40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42.emf"/><Relationship Id="rId7" Type="http://schemas.openxmlformats.org/officeDocument/2006/relationships/image" Target="../media/image44.wmf"/><Relationship Id="rId2" Type="http://schemas.openxmlformats.org/officeDocument/2006/relationships/oleObject" Target="../embeddings/oleObject4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3.bin"/><Relationship Id="rId11" Type="http://schemas.openxmlformats.org/officeDocument/2006/relationships/image" Target="../media/image46.wmf"/><Relationship Id="rId5" Type="http://schemas.openxmlformats.org/officeDocument/2006/relationships/image" Target="../media/image43.wmf"/><Relationship Id="rId10" Type="http://schemas.openxmlformats.org/officeDocument/2006/relationships/oleObject" Target="../embeddings/oleObject45.bin"/><Relationship Id="rId4" Type="http://schemas.openxmlformats.org/officeDocument/2006/relationships/oleObject" Target="../embeddings/oleObject42.bin"/><Relationship Id="rId9" Type="http://schemas.openxmlformats.org/officeDocument/2006/relationships/image" Target="../media/image4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05B805B3-45F0-4972-8238-4C1B8FBEBD8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it-IT" altLang="en-US" sz="4800" b="1" dirty="0"/>
              <a:t>1.2. </a:t>
            </a:r>
            <a:r>
              <a:rPr lang="mk-MK" altLang="en-US" sz="4800" b="1" dirty="0">
                <a:latin typeface="MAC C Times" pitchFamily="18" charset="0"/>
              </a:rPr>
              <a:t>Електрично поле и вектор на електричното поле</a:t>
            </a:r>
            <a:endParaRPr lang="en-US" altLang="en-US" sz="4800" b="1" dirty="0">
              <a:latin typeface="MAC C Times" pitchFamily="18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03751DE4-8B97-45EE-9E10-D8EA38F9C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33800"/>
            <a:ext cx="4314825" cy="28575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29D4E6C7-DDDF-4DBE-9463-22F4ECB65E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mk-MK" altLang="en-US" sz="4000" dirty="0">
                <a:latin typeface="MAC C Times" pitchFamily="18" charset="0"/>
              </a:rPr>
              <a:t>Секое наелектризирано тело со некој полнеж го менува просторот околу себе</a:t>
            </a:r>
            <a:endParaRPr lang="en-US" altLang="en-US" sz="4000" dirty="0">
              <a:latin typeface="MAC C Times" pitchFamily="18" charset="0"/>
            </a:endParaRPr>
          </a:p>
          <a:p>
            <a:pPr>
              <a:buFont typeface="Wingdings" panose="05000000000000000000" pitchFamily="2" charset="2"/>
              <a:buNone/>
            </a:pPr>
            <a:endParaRPr lang="en-US" altLang="en-US" sz="4000" dirty="0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303ABE61-F6ED-4CBE-A692-6DF488BC33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br>
              <a:rPr lang="en-US" altLang="en-US" sz="3600" dirty="0">
                <a:latin typeface="MAC C Times" pitchFamily="18" charset="0"/>
              </a:rPr>
            </a:br>
            <a:r>
              <a:rPr lang="mk-MK" altLang="en-US" sz="3600" dirty="0">
                <a:latin typeface="MAC C Times" pitchFamily="18" charset="0"/>
              </a:rPr>
              <a:t>Како знаеме дека тоа е така</a:t>
            </a:r>
            <a:r>
              <a:rPr lang="en-US" altLang="en-US" sz="3600" dirty="0">
                <a:latin typeface="MAC C Times" pitchFamily="18" charset="0"/>
              </a:rPr>
              <a:t>?</a:t>
            </a:r>
            <a:r>
              <a:rPr lang="en-US" altLang="en-US" sz="4800" dirty="0">
                <a:latin typeface="MAC C Times" pitchFamily="18" charset="0"/>
              </a:rPr>
              <a:t> </a:t>
            </a:r>
            <a:br>
              <a:rPr lang="en-US" altLang="en-US" sz="4800" dirty="0">
                <a:latin typeface="MAC C Times" pitchFamily="18" charset="0"/>
              </a:rPr>
            </a:br>
            <a:endParaRPr lang="en-US" altLang="en-US" sz="4800" dirty="0">
              <a:latin typeface="MAC C Times" pitchFamily="18" charset="0"/>
            </a:endParaRPr>
          </a:p>
        </p:txBody>
      </p:sp>
      <p:grpSp>
        <p:nvGrpSpPr>
          <p:cNvPr id="8203" name="Group 11">
            <a:extLst>
              <a:ext uri="{FF2B5EF4-FFF2-40B4-BE49-F238E27FC236}">
                <a16:creationId xmlns:a16="http://schemas.microsoft.com/office/drawing/2014/main" id="{C4B160CC-4A8D-4B4B-B009-7955B6DF2A84}"/>
              </a:ext>
            </a:extLst>
          </p:cNvPr>
          <p:cNvGrpSpPr>
            <a:grpSpLocks/>
          </p:cNvGrpSpPr>
          <p:nvPr/>
        </p:nvGrpSpPr>
        <p:grpSpPr bwMode="auto">
          <a:xfrm>
            <a:off x="3657600" y="3581400"/>
            <a:ext cx="2057400" cy="2133600"/>
            <a:chOff x="2016" y="2112"/>
            <a:chExt cx="768" cy="768"/>
          </a:xfrm>
        </p:grpSpPr>
        <p:sp>
          <p:nvSpPr>
            <p:cNvPr id="8197" name="Oval 5">
              <a:extLst>
                <a:ext uri="{FF2B5EF4-FFF2-40B4-BE49-F238E27FC236}">
                  <a16:creationId xmlns:a16="http://schemas.microsoft.com/office/drawing/2014/main" id="{F56C64D2-1D64-4EE1-817C-ABD577BF3A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112"/>
              <a:ext cx="768" cy="768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rgbClr val="11111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11111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98" name="Text Box 6">
              <a:extLst>
                <a:ext uri="{FF2B5EF4-FFF2-40B4-BE49-F238E27FC236}">
                  <a16:creationId xmlns:a16="http://schemas.microsoft.com/office/drawing/2014/main" id="{913D4661-4A9F-4BF2-8CA2-622E794779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2352"/>
              <a:ext cx="384" cy="3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111111"/>
                  </a:solidFill>
                </a:rPr>
                <a:t>+</a:t>
              </a:r>
            </a:p>
            <a:p>
              <a:pPr>
                <a:spcBef>
                  <a:spcPct val="50000"/>
                </a:spcBef>
              </a:pPr>
              <a:r>
                <a:rPr lang="en-US" altLang="en-US" sz="2400" b="1" i="1">
                  <a:solidFill>
                    <a:srgbClr val="111111"/>
                  </a:solidFill>
                </a:rPr>
                <a:t>Q</a:t>
              </a:r>
            </a:p>
          </p:txBody>
        </p:sp>
      </p:grpSp>
      <p:grpSp>
        <p:nvGrpSpPr>
          <p:cNvPr id="8202" name="Group 10">
            <a:extLst>
              <a:ext uri="{FF2B5EF4-FFF2-40B4-BE49-F238E27FC236}">
                <a16:creationId xmlns:a16="http://schemas.microsoft.com/office/drawing/2014/main" id="{B6618034-CE70-4A3E-807A-14AAB94C8CE1}"/>
              </a:ext>
            </a:extLst>
          </p:cNvPr>
          <p:cNvGrpSpPr>
            <a:grpSpLocks/>
          </p:cNvGrpSpPr>
          <p:nvPr/>
        </p:nvGrpSpPr>
        <p:grpSpPr bwMode="auto">
          <a:xfrm>
            <a:off x="7010400" y="2362200"/>
            <a:ext cx="685800" cy="457200"/>
            <a:chOff x="3552" y="2112"/>
            <a:chExt cx="432" cy="288"/>
          </a:xfrm>
        </p:grpSpPr>
        <p:sp>
          <p:nvSpPr>
            <p:cNvPr id="8200" name="Oval 8">
              <a:extLst>
                <a:ext uri="{FF2B5EF4-FFF2-40B4-BE49-F238E27FC236}">
                  <a16:creationId xmlns:a16="http://schemas.microsoft.com/office/drawing/2014/main" id="{2C4A4B7D-C641-4A64-B8E1-9C401DECFE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2112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6666FF"/>
                </a:gs>
                <a:gs pos="100000">
                  <a:srgbClr val="11111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11111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1" name="Text Box 9">
              <a:extLst>
                <a:ext uri="{FF2B5EF4-FFF2-40B4-BE49-F238E27FC236}">
                  <a16:creationId xmlns:a16="http://schemas.microsoft.com/office/drawing/2014/main" id="{993444CF-9C9D-4B6A-A9B5-1D321874A2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2112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111111"/>
                  </a:solidFill>
                </a:rPr>
                <a:t>+</a:t>
              </a:r>
            </a:p>
          </p:txBody>
        </p:sp>
      </p:grpSp>
      <p:sp>
        <p:nvSpPr>
          <p:cNvPr id="8209" name="Text Box 17">
            <a:extLst>
              <a:ext uri="{FF2B5EF4-FFF2-40B4-BE49-F238E27FC236}">
                <a16:creationId xmlns:a16="http://schemas.microsoft.com/office/drawing/2014/main" id="{5397D297-F3F9-4027-9DB7-50629767C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19812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Q</a:t>
            </a:r>
            <a:r>
              <a:rPr lang="en-US" altLang="en-US" i="1" baseline="-25000"/>
              <a:t>0</a:t>
            </a:r>
            <a:endParaRPr lang="en-US" altLang="en-US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FE9F31FB-5173-4BF2-B1A6-42B61864A7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37168"/>
            <a:ext cx="8925339" cy="1143000"/>
          </a:xfr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en-US" dirty="0">
                <a:latin typeface="MAC C Times" pitchFamily="18" charset="0"/>
              </a:rPr>
              <a:t>Да дефинираме пробен полнеж </a:t>
            </a:r>
            <a:r>
              <a:rPr lang="en-US" altLang="en-US" dirty="0">
                <a:latin typeface="MAC C Times" pitchFamily="18" charset="0"/>
              </a:rPr>
              <a:t>(</a:t>
            </a:r>
            <a:r>
              <a:rPr lang="en-US" altLang="en-US" i="1" dirty="0">
                <a:latin typeface="Times New Roman" panose="02020603050405020304" pitchFamily="18" charset="0"/>
              </a:rPr>
              <a:t>Q</a:t>
            </a:r>
            <a:r>
              <a:rPr lang="en-US" altLang="en-US" baseline="-25000" dirty="0">
                <a:latin typeface="MAC C Times" pitchFamily="18" charset="0"/>
              </a:rPr>
              <a:t>0</a:t>
            </a:r>
            <a:r>
              <a:rPr lang="en-US" altLang="en-US" dirty="0">
                <a:latin typeface="MAC C Times" pitchFamily="18" charset="0"/>
              </a:rPr>
              <a:t>)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B6669017-7C9F-4E1C-9DBB-794B18FF25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0439" y="1181100"/>
            <a:ext cx="7343361" cy="168136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mk-MK" altLang="en-US" sz="2400" b="1" dirty="0">
                <a:solidFill>
                  <a:srgbClr val="FFFF66"/>
                </a:solidFill>
                <a:latin typeface="MAC C Times" pitchFamily="18" charset="0"/>
              </a:rPr>
              <a:t>Според конвенцијат, пробниот полнеж е позитивен</a:t>
            </a:r>
            <a:r>
              <a:rPr lang="en-US" altLang="en-US" sz="2400" b="1" dirty="0">
                <a:solidFill>
                  <a:srgbClr val="FFFF66"/>
                </a:solidFill>
                <a:latin typeface="MAC C Times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mk-MK" altLang="en-US" sz="2400" b="1" dirty="0">
                <a:solidFill>
                  <a:srgbClr val="FFFF66"/>
                </a:solidFill>
                <a:latin typeface="MAC C Times" pitchFamily="18" charset="0"/>
              </a:rPr>
              <a:t>Има мали димензии </a:t>
            </a:r>
            <a:r>
              <a:rPr lang="it-IT" altLang="en-US" sz="2400" b="1" dirty="0">
                <a:solidFill>
                  <a:srgbClr val="FFFF66"/>
                </a:solidFill>
                <a:latin typeface="MAC C Times" pitchFamily="18" charset="0"/>
              </a:rPr>
              <a:t>(</a:t>
            </a:r>
            <a:r>
              <a:rPr lang="mk-MK" altLang="en-US" sz="2400" b="1" dirty="0">
                <a:solidFill>
                  <a:srgbClr val="FFFF66"/>
                </a:solidFill>
                <a:latin typeface="MAC C Times" pitchFamily="18" charset="0"/>
              </a:rPr>
              <a:t>точкест</a:t>
            </a:r>
            <a:r>
              <a:rPr lang="it-IT" altLang="en-US" sz="2400" b="1" dirty="0">
                <a:solidFill>
                  <a:srgbClr val="FFFF66"/>
                </a:solidFill>
                <a:latin typeface="MAC C Times" pitchFamily="18" charset="0"/>
              </a:rPr>
              <a:t>).  </a:t>
            </a:r>
          </a:p>
          <a:p>
            <a:pPr>
              <a:lnSpc>
                <a:spcPct val="90000"/>
              </a:lnSpc>
            </a:pPr>
            <a:r>
              <a:rPr lang="mk-MK" altLang="en-US" sz="2400" b="1" dirty="0">
                <a:solidFill>
                  <a:srgbClr val="FFFF66"/>
                </a:solidFill>
                <a:latin typeface="MAC C Times" pitchFamily="18" charset="0"/>
              </a:rPr>
              <a:t>Има мал полнеж</a:t>
            </a:r>
            <a:r>
              <a:rPr lang="it-IT" altLang="en-US" sz="2400" b="1" dirty="0">
                <a:solidFill>
                  <a:srgbClr val="FFFF66"/>
                </a:solidFill>
                <a:latin typeface="MAC C Times" pitchFamily="18" charset="0"/>
              </a:rPr>
              <a:t>.</a:t>
            </a:r>
            <a:r>
              <a:rPr lang="it-IT" altLang="en-US" sz="2400" dirty="0">
                <a:solidFill>
                  <a:srgbClr val="FFFF66"/>
                </a:solidFill>
                <a:latin typeface="MAC C Times" pitchFamily="18" charset="0"/>
              </a:rPr>
              <a:t> </a:t>
            </a:r>
            <a:endParaRPr lang="en-US" altLang="en-US" sz="2400" dirty="0">
              <a:solidFill>
                <a:srgbClr val="FFFF66"/>
              </a:solidFill>
              <a:latin typeface="MAC C Times" pitchFamily="18" charset="0"/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7B0E6EC1-9F4D-4C1C-B3B0-9134AEA588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33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9220" name="Object 4">
            <a:extLst>
              <a:ext uri="{FF2B5EF4-FFF2-40B4-BE49-F238E27FC236}">
                <a16:creationId xmlns:a16="http://schemas.microsoft.com/office/drawing/2014/main" id="{D7444D4B-5162-4F2D-980C-5B0FC624F73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9553233"/>
              </p:ext>
            </p:extLst>
          </p:nvPr>
        </p:nvGraphicFramePr>
        <p:xfrm>
          <a:off x="659295" y="2697973"/>
          <a:ext cx="7540487" cy="34948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5477256" imgH="2538984" progId="Word.Picture.8">
                  <p:embed/>
                </p:oleObj>
              </mc:Choice>
              <mc:Fallback>
                <p:oleObj name="Picture" r:id="rId2" imgW="5477256" imgH="2538984" progId="Word.Picture.8">
                  <p:embed/>
                  <p:pic>
                    <p:nvPicPr>
                      <p:cNvPr id="9220" name="Object 4">
                        <a:extLst>
                          <a:ext uri="{FF2B5EF4-FFF2-40B4-BE49-F238E27FC236}">
                            <a16:creationId xmlns:a16="http://schemas.microsoft.com/office/drawing/2014/main" id="{D7444D4B-5162-4F2D-980C-5B0FC624F7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295" y="2697973"/>
                        <a:ext cx="7540487" cy="34948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Text Box 6">
            <a:extLst>
              <a:ext uri="{FF2B5EF4-FFF2-40B4-BE49-F238E27FC236}">
                <a16:creationId xmlns:a16="http://schemas.microsoft.com/office/drawing/2014/main" id="{3D22D481-FE4A-43E0-B1B9-BAD9E0D189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907" y="6307886"/>
            <a:ext cx="81335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Како димезиите на пробниот полнеж влијаат на полето</a:t>
            </a:r>
            <a:endParaRPr lang="en-US" altLang="en-US" sz="2400" dirty="0">
              <a:latin typeface="MAC C 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C4BD4ECF-B93D-4214-8638-57BE72A5C4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955675"/>
          </a:xfr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 sz="3200" dirty="0"/>
              <a:t>1.2.</a:t>
            </a:r>
            <a:r>
              <a:rPr lang="en-US" altLang="en-US" sz="3200" b="1" dirty="0"/>
              <a:t>1  </a:t>
            </a:r>
            <a:r>
              <a:rPr lang="mk-MK" altLang="en-US" sz="3200" b="1" dirty="0">
                <a:latin typeface="MAC C Times" pitchFamily="18" charset="0"/>
              </a:rPr>
              <a:t>Електрично поле од точкест полнеж</a:t>
            </a:r>
            <a:endParaRPr lang="en-US" altLang="en-US" sz="3200" b="1" dirty="0">
              <a:latin typeface="MAC C Times" pitchFamily="18" charset="0"/>
            </a:endParaRPr>
          </a:p>
        </p:txBody>
      </p:sp>
      <p:grpSp>
        <p:nvGrpSpPr>
          <p:cNvPr id="10263" name="Group 23">
            <a:extLst>
              <a:ext uri="{FF2B5EF4-FFF2-40B4-BE49-F238E27FC236}">
                <a16:creationId xmlns:a16="http://schemas.microsoft.com/office/drawing/2014/main" id="{5B996EF2-0714-4A27-B895-049876DB06E9}"/>
              </a:ext>
            </a:extLst>
          </p:cNvPr>
          <p:cNvGrpSpPr>
            <a:grpSpLocks/>
          </p:cNvGrpSpPr>
          <p:nvPr/>
        </p:nvGrpSpPr>
        <p:grpSpPr bwMode="auto">
          <a:xfrm>
            <a:off x="4110038" y="3767138"/>
            <a:ext cx="1066800" cy="1066800"/>
            <a:chOff x="2589" y="2373"/>
            <a:chExt cx="672" cy="672"/>
          </a:xfrm>
        </p:grpSpPr>
        <p:sp>
          <p:nvSpPr>
            <p:cNvPr id="10245" name="Oval 5">
              <a:extLst>
                <a:ext uri="{FF2B5EF4-FFF2-40B4-BE49-F238E27FC236}">
                  <a16:creationId xmlns:a16="http://schemas.microsoft.com/office/drawing/2014/main" id="{23CC12B4-E4C2-4104-B62E-84AE6AC7EE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9" y="2373"/>
              <a:ext cx="672" cy="672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rgbClr val="11111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11111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6" name="Text Box 6">
              <a:extLst>
                <a:ext uri="{FF2B5EF4-FFF2-40B4-BE49-F238E27FC236}">
                  <a16:creationId xmlns:a16="http://schemas.microsoft.com/office/drawing/2014/main" id="{E7159609-7682-4835-AD42-BB92A5188F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99" y="2583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111111"/>
                  </a:solidFill>
                </a:rPr>
                <a:t>+</a:t>
              </a:r>
              <a:endParaRPr lang="en-US" altLang="en-US" sz="2400" b="1" i="1">
                <a:solidFill>
                  <a:srgbClr val="111111"/>
                </a:solidFill>
              </a:endParaRPr>
            </a:p>
          </p:txBody>
        </p:sp>
      </p:grpSp>
      <p:sp>
        <p:nvSpPr>
          <p:cNvPr id="10250" name="Text Box 10">
            <a:extLst>
              <a:ext uri="{FF2B5EF4-FFF2-40B4-BE49-F238E27FC236}">
                <a16:creationId xmlns:a16="http://schemas.microsoft.com/office/drawing/2014/main" id="{BA3CB782-BF8B-40C5-91F7-A119EF0F6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9763" y="1533525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Q</a:t>
            </a:r>
            <a:r>
              <a:rPr lang="en-US" altLang="en-US" i="1" baseline="-25000"/>
              <a:t>0</a:t>
            </a:r>
            <a:endParaRPr lang="en-US" altLang="en-US" i="1"/>
          </a:p>
        </p:txBody>
      </p:sp>
      <p:sp>
        <p:nvSpPr>
          <p:cNvPr id="10252" name="Oval 12">
            <a:extLst>
              <a:ext uri="{FF2B5EF4-FFF2-40B4-BE49-F238E27FC236}">
                <a16:creationId xmlns:a16="http://schemas.microsoft.com/office/drawing/2014/main" id="{4F08B534-4429-4928-BA1F-442202118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2838" y="3317875"/>
            <a:ext cx="1981200" cy="1981200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3" name="Oval 13">
            <a:extLst>
              <a:ext uri="{FF2B5EF4-FFF2-40B4-BE49-F238E27FC236}">
                <a16:creationId xmlns:a16="http://schemas.microsoft.com/office/drawing/2014/main" id="{21473243-7804-4969-8F65-4CF48EA3AF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1188" y="2852738"/>
            <a:ext cx="2982912" cy="2909887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4" name="Oval 14">
            <a:extLst>
              <a:ext uri="{FF2B5EF4-FFF2-40B4-BE49-F238E27FC236}">
                <a16:creationId xmlns:a16="http://schemas.microsoft.com/office/drawing/2014/main" id="{A5411BBE-6293-4162-9123-D19C323CF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197100"/>
            <a:ext cx="4397375" cy="4232275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276" name="Group 36">
            <a:extLst>
              <a:ext uri="{FF2B5EF4-FFF2-40B4-BE49-F238E27FC236}">
                <a16:creationId xmlns:a16="http://schemas.microsoft.com/office/drawing/2014/main" id="{E61F0A0F-1083-4A44-9B7F-C2CC693E6932}"/>
              </a:ext>
            </a:extLst>
          </p:cNvPr>
          <p:cNvGrpSpPr>
            <a:grpSpLocks/>
          </p:cNvGrpSpPr>
          <p:nvPr/>
        </p:nvGrpSpPr>
        <p:grpSpPr bwMode="auto">
          <a:xfrm>
            <a:off x="6600825" y="4295775"/>
            <a:ext cx="493713" cy="514350"/>
            <a:chOff x="4158" y="2706"/>
            <a:chExt cx="311" cy="324"/>
          </a:xfrm>
        </p:grpSpPr>
        <p:sp>
          <p:nvSpPr>
            <p:cNvPr id="10255" name="Oval 15">
              <a:extLst>
                <a:ext uri="{FF2B5EF4-FFF2-40B4-BE49-F238E27FC236}">
                  <a16:creationId xmlns:a16="http://schemas.microsoft.com/office/drawing/2014/main" id="{925A9BE1-72CA-4CCE-ABF0-79FFC3A6E9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8" y="2706"/>
              <a:ext cx="64" cy="6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56" name="Text Box 16">
              <a:extLst>
                <a:ext uri="{FF2B5EF4-FFF2-40B4-BE49-F238E27FC236}">
                  <a16:creationId xmlns:a16="http://schemas.microsoft.com/office/drawing/2014/main" id="{C9F678B9-97F3-47F4-82D4-B64FD3B022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8" y="2742"/>
              <a:ext cx="3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/>
                <a:t>A</a:t>
              </a:r>
            </a:p>
          </p:txBody>
        </p:sp>
      </p:grpSp>
      <p:grpSp>
        <p:nvGrpSpPr>
          <p:cNvPr id="10278" name="Group 38">
            <a:extLst>
              <a:ext uri="{FF2B5EF4-FFF2-40B4-BE49-F238E27FC236}">
                <a16:creationId xmlns:a16="http://schemas.microsoft.com/office/drawing/2014/main" id="{2782B002-0783-4682-A88D-1702E4FB091C}"/>
              </a:ext>
            </a:extLst>
          </p:cNvPr>
          <p:cNvGrpSpPr>
            <a:grpSpLocks/>
          </p:cNvGrpSpPr>
          <p:nvPr/>
        </p:nvGrpSpPr>
        <p:grpSpPr bwMode="auto">
          <a:xfrm>
            <a:off x="5395913" y="2755900"/>
            <a:ext cx="493712" cy="625475"/>
            <a:chOff x="3399" y="1736"/>
            <a:chExt cx="311" cy="394"/>
          </a:xfrm>
        </p:grpSpPr>
        <p:sp>
          <p:nvSpPr>
            <p:cNvPr id="10257" name="Oval 17">
              <a:extLst>
                <a:ext uri="{FF2B5EF4-FFF2-40B4-BE49-F238E27FC236}">
                  <a16:creationId xmlns:a16="http://schemas.microsoft.com/office/drawing/2014/main" id="{01706AA7-4AD9-4048-96C4-3B03F74162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4" y="2066"/>
              <a:ext cx="64" cy="6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1" name="Text Box 21">
              <a:extLst>
                <a:ext uri="{FF2B5EF4-FFF2-40B4-BE49-F238E27FC236}">
                  <a16:creationId xmlns:a16="http://schemas.microsoft.com/office/drawing/2014/main" id="{185E2C11-5335-4AEA-983B-890603AC57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9" y="1736"/>
              <a:ext cx="3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/>
                <a:t>B</a:t>
              </a:r>
            </a:p>
          </p:txBody>
        </p:sp>
      </p:grpSp>
      <p:sp>
        <p:nvSpPr>
          <p:cNvPr id="10264" name="Line 24">
            <a:extLst>
              <a:ext uri="{FF2B5EF4-FFF2-40B4-BE49-F238E27FC236}">
                <a16:creationId xmlns:a16="http://schemas.microsoft.com/office/drawing/2014/main" id="{0F645785-85CC-485A-A5B6-A4043C3EFEA4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0225" y="4354513"/>
            <a:ext cx="798513" cy="0"/>
          </a:xfrm>
          <a:prstGeom prst="line">
            <a:avLst/>
          </a:prstGeom>
          <a:noFill/>
          <a:ln w="53975">
            <a:solidFill>
              <a:srgbClr val="FFFF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5" name="Text Box 25">
            <a:extLst>
              <a:ext uri="{FF2B5EF4-FFF2-40B4-BE49-F238E27FC236}">
                <a16:creationId xmlns:a16="http://schemas.microsoft.com/office/drawing/2014/main" id="{0829F304-A54C-4CE2-A074-DBF572C48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6113" y="3889375"/>
            <a:ext cx="536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>
                <a:solidFill>
                  <a:srgbClr val="FFFF66"/>
                </a:solidFill>
              </a:rPr>
              <a:t>F</a:t>
            </a:r>
            <a:r>
              <a:rPr lang="en-US" altLang="en-US" i="1" baseline="-25000">
                <a:solidFill>
                  <a:srgbClr val="FFFF66"/>
                </a:solidFill>
              </a:rPr>
              <a:t>A</a:t>
            </a:r>
            <a:endParaRPr lang="en-US" altLang="en-US" i="1">
              <a:solidFill>
                <a:srgbClr val="FFFF66"/>
              </a:solidFill>
            </a:endParaRPr>
          </a:p>
        </p:txBody>
      </p:sp>
      <p:sp>
        <p:nvSpPr>
          <p:cNvPr id="10272" name="Line 32">
            <a:extLst>
              <a:ext uri="{FF2B5EF4-FFF2-40B4-BE49-F238E27FC236}">
                <a16:creationId xmlns:a16="http://schemas.microsoft.com/office/drawing/2014/main" id="{8C94DD5A-4163-4910-8601-DAA4BCDCECA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68975" y="2635250"/>
            <a:ext cx="842963" cy="682625"/>
          </a:xfrm>
          <a:prstGeom prst="line">
            <a:avLst/>
          </a:prstGeom>
          <a:noFill/>
          <a:ln w="53975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3" name="Line 33">
            <a:extLst>
              <a:ext uri="{FF2B5EF4-FFF2-40B4-BE49-F238E27FC236}">
                <a16:creationId xmlns:a16="http://schemas.microsoft.com/office/drawing/2014/main" id="{B0B5DBBB-C65D-44C1-8A9A-6913CF4B88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441950" y="4921250"/>
            <a:ext cx="1365250" cy="957263"/>
          </a:xfrm>
          <a:prstGeom prst="line">
            <a:avLst/>
          </a:prstGeom>
          <a:noFill/>
          <a:ln w="5397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4" name="Text Box 34">
            <a:extLst>
              <a:ext uri="{FF2B5EF4-FFF2-40B4-BE49-F238E27FC236}">
                <a16:creationId xmlns:a16="http://schemas.microsoft.com/office/drawing/2014/main" id="{71950FBA-3D7F-4F22-B994-EE5356ABD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2463" y="2700338"/>
            <a:ext cx="536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>
                <a:solidFill>
                  <a:srgbClr val="FFFF66"/>
                </a:solidFill>
              </a:rPr>
              <a:t>F</a:t>
            </a:r>
            <a:r>
              <a:rPr lang="en-US" altLang="en-US" i="1" baseline="-25000">
                <a:solidFill>
                  <a:srgbClr val="FFFF66"/>
                </a:solidFill>
              </a:rPr>
              <a:t>B</a:t>
            </a:r>
            <a:endParaRPr lang="en-US" altLang="en-US" i="1">
              <a:solidFill>
                <a:srgbClr val="FFFF66"/>
              </a:solidFill>
            </a:endParaRPr>
          </a:p>
        </p:txBody>
      </p:sp>
      <p:sp>
        <p:nvSpPr>
          <p:cNvPr id="10275" name="Text Box 35">
            <a:extLst>
              <a:ext uri="{FF2B5EF4-FFF2-40B4-BE49-F238E27FC236}">
                <a16:creationId xmlns:a16="http://schemas.microsoft.com/office/drawing/2014/main" id="{0FD5F371-C50D-448B-BDC9-6E5650BAB8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25" y="5427663"/>
            <a:ext cx="536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>
                <a:solidFill>
                  <a:srgbClr val="FFFF66"/>
                </a:solidFill>
              </a:rPr>
              <a:t>F</a:t>
            </a:r>
            <a:r>
              <a:rPr lang="en-US" altLang="en-US" i="1" baseline="-25000">
                <a:solidFill>
                  <a:srgbClr val="FFFF66"/>
                </a:solidFill>
              </a:rPr>
              <a:t>C</a:t>
            </a:r>
            <a:endParaRPr lang="en-US" altLang="en-US" i="1">
              <a:solidFill>
                <a:srgbClr val="FFFF66"/>
              </a:solidFill>
            </a:endParaRPr>
          </a:p>
        </p:txBody>
      </p:sp>
      <p:grpSp>
        <p:nvGrpSpPr>
          <p:cNvPr id="10277" name="Group 37">
            <a:extLst>
              <a:ext uri="{FF2B5EF4-FFF2-40B4-BE49-F238E27FC236}">
                <a16:creationId xmlns:a16="http://schemas.microsoft.com/office/drawing/2014/main" id="{9B0BEDE8-D83C-4EF2-A69F-BF6897434F85}"/>
              </a:ext>
            </a:extLst>
          </p:cNvPr>
          <p:cNvGrpSpPr>
            <a:grpSpLocks/>
          </p:cNvGrpSpPr>
          <p:nvPr/>
        </p:nvGrpSpPr>
        <p:grpSpPr bwMode="auto">
          <a:xfrm>
            <a:off x="5384800" y="4608513"/>
            <a:ext cx="590550" cy="457200"/>
            <a:chOff x="3392" y="2903"/>
            <a:chExt cx="372" cy="288"/>
          </a:xfrm>
        </p:grpSpPr>
        <p:sp>
          <p:nvSpPr>
            <p:cNvPr id="10260" name="Oval 20">
              <a:extLst>
                <a:ext uri="{FF2B5EF4-FFF2-40B4-BE49-F238E27FC236}">
                  <a16:creationId xmlns:a16="http://schemas.microsoft.com/office/drawing/2014/main" id="{59958339-6963-402E-A152-09953C375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2" y="3062"/>
              <a:ext cx="64" cy="6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2" name="Text Box 22">
              <a:extLst>
                <a:ext uri="{FF2B5EF4-FFF2-40B4-BE49-F238E27FC236}">
                  <a16:creationId xmlns:a16="http://schemas.microsoft.com/office/drawing/2014/main" id="{06BEAA97-9619-4D2B-81D0-28BA5F7935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3" y="2903"/>
              <a:ext cx="3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/>
                <a:t>C</a:t>
              </a:r>
            </a:p>
          </p:txBody>
        </p:sp>
      </p:grpSp>
      <p:grpSp>
        <p:nvGrpSpPr>
          <p:cNvPr id="10251" name="Group 11">
            <a:extLst>
              <a:ext uri="{FF2B5EF4-FFF2-40B4-BE49-F238E27FC236}">
                <a16:creationId xmlns:a16="http://schemas.microsoft.com/office/drawing/2014/main" id="{38B7F615-4BFB-456A-AD72-DC24C3F86821}"/>
              </a:ext>
            </a:extLst>
          </p:cNvPr>
          <p:cNvGrpSpPr>
            <a:grpSpLocks/>
          </p:cNvGrpSpPr>
          <p:nvPr/>
        </p:nvGrpSpPr>
        <p:grpSpPr bwMode="auto">
          <a:xfrm>
            <a:off x="7710488" y="2017713"/>
            <a:ext cx="315912" cy="274637"/>
            <a:chOff x="4601" y="2131"/>
            <a:chExt cx="199" cy="173"/>
          </a:xfrm>
        </p:grpSpPr>
        <p:sp>
          <p:nvSpPr>
            <p:cNvPr id="10248" name="Oval 8">
              <a:extLst>
                <a:ext uri="{FF2B5EF4-FFF2-40B4-BE49-F238E27FC236}">
                  <a16:creationId xmlns:a16="http://schemas.microsoft.com/office/drawing/2014/main" id="{F08A36AA-B594-4268-A44E-AF726104EB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2160"/>
              <a:ext cx="149" cy="144"/>
            </a:xfrm>
            <a:prstGeom prst="ellipse">
              <a:avLst/>
            </a:prstGeom>
            <a:gradFill rotWithShape="1">
              <a:gsLst>
                <a:gs pos="0">
                  <a:srgbClr val="6666FF"/>
                </a:gs>
                <a:gs pos="100000">
                  <a:srgbClr val="11111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11111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9" name="Text Box 9">
              <a:extLst>
                <a:ext uri="{FF2B5EF4-FFF2-40B4-BE49-F238E27FC236}">
                  <a16:creationId xmlns:a16="http://schemas.microsoft.com/office/drawing/2014/main" id="{E33E1D38-A7BF-4762-AC49-807F986C84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1" y="2131"/>
              <a:ext cx="19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200" b="1">
                  <a:solidFill>
                    <a:srgbClr val="111111"/>
                  </a:solidFill>
                </a:rPr>
                <a:t>+</a:t>
              </a:r>
            </a:p>
          </p:txBody>
        </p:sp>
      </p:grpSp>
      <p:grpSp>
        <p:nvGrpSpPr>
          <p:cNvPr id="10269" name="Group 29">
            <a:extLst>
              <a:ext uri="{FF2B5EF4-FFF2-40B4-BE49-F238E27FC236}">
                <a16:creationId xmlns:a16="http://schemas.microsoft.com/office/drawing/2014/main" id="{3ECE663C-D42C-41FA-8ACC-EB279751183F}"/>
              </a:ext>
            </a:extLst>
          </p:cNvPr>
          <p:cNvGrpSpPr>
            <a:grpSpLocks/>
          </p:cNvGrpSpPr>
          <p:nvPr/>
        </p:nvGrpSpPr>
        <p:grpSpPr bwMode="auto">
          <a:xfrm>
            <a:off x="7681913" y="1325563"/>
            <a:ext cx="315912" cy="274637"/>
            <a:chOff x="4601" y="2131"/>
            <a:chExt cx="199" cy="173"/>
          </a:xfrm>
        </p:grpSpPr>
        <p:sp>
          <p:nvSpPr>
            <p:cNvPr id="10270" name="Oval 30">
              <a:extLst>
                <a:ext uri="{FF2B5EF4-FFF2-40B4-BE49-F238E27FC236}">
                  <a16:creationId xmlns:a16="http://schemas.microsoft.com/office/drawing/2014/main" id="{AB357CDE-8622-4AE7-A7B6-B8FFA2674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2160"/>
              <a:ext cx="149" cy="144"/>
            </a:xfrm>
            <a:prstGeom prst="ellipse">
              <a:avLst/>
            </a:prstGeom>
            <a:gradFill rotWithShape="1">
              <a:gsLst>
                <a:gs pos="0">
                  <a:srgbClr val="6666FF"/>
                </a:gs>
                <a:gs pos="100000">
                  <a:srgbClr val="11111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11111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71" name="Text Box 31">
              <a:extLst>
                <a:ext uri="{FF2B5EF4-FFF2-40B4-BE49-F238E27FC236}">
                  <a16:creationId xmlns:a16="http://schemas.microsoft.com/office/drawing/2014/main" id="{17604624-10B2-4C2F-AA9C-E4FAB75956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1" y="2131"/>
              <a:ext cx="19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200" b="1">
                  <a:solidFill>
                    <a:srgbClr val="111111"/>
                  </a:solidFill>
                </a:rPr>
                <a:t>+</a:t>
              </a:r>
            </a:p>
          </p:txBody>
        </p:sp>
      </p:grpSp>
      <p:grpSp>
        <p:nvGrpSpPr>
          <p:cNvPr id="10266" name="Group 26">
            <a:extLst>
              <a:ext uri="{FF2B5EF4-FFF2-40B4-BE49-F238E27FC236}">
                <a16:creationId xmlns:a16="http://schemas.microsoft.com/office/drawing/2014/main" id="{70D96712-AD3B-481B-87A4-92B6EBC283E0}"/>
              </a:ext>
            </a:extLst>
          </p:cNvPr>
          <p:cNvGrpSpPr>
            <a:grpSpLocks/>
          </p:cNvGrpSpPr>
          <p:nvPr/>
        </p:nvGrpSpPr>
        <p:grpSpPr bwMode="auto">
          <a:xfrm>
            <a:off x="7702550" y="1663700"/>
            <a:ext cx="315913" cy="274638"/>
            <a:chOff x="4601" y="2131"/>
            <a:chExt cx="199" cy="173"/>
          </a:xfrm>
        </p:grpSpPr>
        <p:sp>
          <p:nvSpPr>
            <p:cNvPr id="10267" name="Oval 27">
              <a:extLst>
                <a:ext uri="{FF2B5EF4-FFF2-40B4-BE49-F238E27FC236}">
                  <a16:creationId xmlns:a16="http://schemas.microsoft.com/office/drawing/2014/main" id="{791A7A0B-D757-47D7-B28A-BBE4033AF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2160"/>
              <a:ext cx="149" cy="144"/>
            </a:xfrm>
            <a:prstGeom prst="ellipse">
              <a:avLst/>
            </a:prstGeom>
            <a:gradFill rotWithShape="1">
              <a:gsLst>
                <a:gs pos="0">
                  <a:srgbClr val="6666FF"/>
                </a:gs>
                <a:gs pos="100000">
                  <a:srgbClr val="11111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11111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8" name="Text Box 28">
              <a:extLst>
                <a:ext uri="{FF2B5EF4-FFF2-40B4-BE49-F238E27FC236}">
                  <a16:creationId xmlns:a16="http://schemas.microsoft.com/office/drawing/2014/main" id="{77896FB4-C0C9-4E1C-8710-791B4FF529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1" y="2131"/>
              <a:ext cx="19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200" b="1">
                  <a:solidFill>
                    <a:srgbClr val="111111"/>
                  </a:solidFill>
                </a:rPr>
                <a:t>+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8.67052E-7 C 0.01267 0.07098 0.02552 0.14196 0.00642 0.19445 C -0.01268 0.24693 -0.06354 0.28092 -0.11424 0.31491 " pathEditMode="relative" ptsTypes="aaA">
                                      <p:cBhvr>
                                        <p:cTn id="54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9.24855E-7 C -0.00382 0.05086 -0.00747 0.10173 -0.04601 0.13942 C -0.08455 0.17711 -0.15816 0.20161 -0.23177 0.22612 " pathEditMode="relative" ptsTypes="aaA">
                                      <p:cBhvr>
                                        <p:cTn id="72" dur="20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100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2.42775E-6 C 0.01945 0.17064 0.03889 0.3415 -0.00468 0.42497 C -0.04826 0.50844 -0.21909 0.48879 -0.26197 0.50104 " pathEditMode="relative" ptsTypes="aaA">
                                      <p:cBhvr>
                                        <p:cTn id="90" dur="2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/>
      <p:bldP spid="10265" grpId="0"/>
      <p:bldP spid="10274" grpId="0"/>
      <p:bldP spid="102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F9BE75F3-6BDD-47F1-90DC-5159506A19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en-US" dirty="0">
                <a:latin typeface="MAC C Times" pitchFamily="18" charset="0"/>
              </a:rPr>
              <a:t>Електрично поле </a:t>
            </a:r>
            <a:r>
              <a:rPr lang="en-US" altLang="en-US" dirty="0">
                <a:latin typeface="MAC C Times" pitchFamily="18" charset="0"/>
              </a:rPr>
              <a:t>(</a:t>
            </a:r>
            <a:r>
              <a:rPr lang="en-US" altLang="en-US" i="1" dirty="0">
                <a:latin typeface="MAC C Times" pitchFamily="18" charset="0"/>
              </a:rPr>
              <a:t>E</a:t>
            </a:r>
            <a:r>
              <a:rPr lang="en-US" altLang="en-US" dirty="0">
                <a:latin typeface="MAC C Times" pitchFamily="18" charset="0"/>
              </a:rPr>
              <a:t>)</a:t>
            </a: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345F65F4-3CD4-4DD0-ADD6-5CAD232E15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269" name="Object 5">
            <a:extLst>
              <a:ext uri="{FF2B5EF4-FFF2-40B4-BE49-F238E27FC236}">
                <a16:creationId xmlns:a16="http://schemas.microsoft.com/office/drawing/2014/main" id="{68D6B505-0F40-4292-A521-67DDCDD5669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05025" y="1646238"/>
          <a:ext cx="1462088" cy="132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08000" imgH="457200" progId="Equation.3">
                  <p:embed/>
                </p:oleObj>
              </mc:Choice>
              <mc:Fallback>
                <p:oleObj name="Equation" r:id="rId2" imgW="508000" imgH="457200" progId="Equation.3">
                  <p:embed/>
                  <p:pic>
                    <p:nvPicPr>
                      <p:cNvPr id="11269" name="Object 5">
                        <a:extLst>
                          <a:ext uri="{FF2B5EF4-FFF2-40B4-BE49-F238E27FC236}">
                            <a16:creationId xmlns:a16="http://schemas.microsoft.com/office/drawing/2014/main" id="{68D6B505-0F40-4292-A521-67DDCDD5669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5025" y="1646238"/>
                        <a:ext cx="1462088" cy="13239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2" name="Rectangle 8">
            <a:extLst>
              <a:ext uri="{FF2B5EF4-FFF2-40B4-BE49-F238E27FC236}">
                <a16:creationId xmlns:a16="http://schemas.microsoft.com/office/drawing/2014/main" id="{CEB6B21D-E775-45D0-8A7C-4D20B524A0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271" name="Object 7">
            <a:extLst>
              <a:ext uri="{FF2B5EF4-FFF2-40B4-BE49-F238E27FC236}">
                <a16:creationId xmlns:a16="http://schemas.microsoft.com/office/drawing/2014/main" id="{C26428CD-9701-41B8-8950-6FEEFD682C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73138" y="4313238"/>
          <a:ext cx="7350125" cy="132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590800" imgH="469900" progId="Equation.3">
                  <p:embed/>
                </p:oleObj>
              </mc:Choice>
              <mc:Fallback>
                <p:oleObj name="Equation" r:id="rId4" imgW="2590800" imgH="469900" progId="Equation.3">
                  <p:embed/>
                  <p:pic>
                    <p:nvPicPr>
                      <p:cNvPr id="11271" name="Object 7">
                        <a:extLst>
                          <a:ext uri="{FF2B5EF4-FFF2-40B4-BE49-F238E27FC236}">
                            <a16:creationId xmlns:a16="http://schemas.microsoft.com/office/drawing/2014/main" id="{C26428CD-9701-41B8-8950-6FEEFD682C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3138" y="4313238"/>
                        <a:ext cx="7350125" cy="13239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3" name="Text Box 9">
            <a:extLst>
              <a:ext uri="{FF2B5EF4-FFF2-40B4-BE49-F238E27FC236}">
                <a16:creationId xmlns:a16="http://schemas.microsoft.com/office/drawing/2014/main" id="{9477EB0B-837C-4932-BB28-C4ECB064C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983" y="3421064"/>
            <a:ext cx="80308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Полето на точкест полнеж што го создава во точката А</a:t>
            </a:r>
            <a:r>
              <a:rPr lang="en-US" altLang="en-US" sz="2400" dirty="0">
                <a:latin typeface="MAC C Times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5989A67-7607-4EA5-9298-951040AAD8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en-US" dirty="0">
                <a:latin typeface="MAC C Times" pitchFamily="18" charset="0"/>
              </a:rPr>
              <a:t>Електрично поле </a:t>
            </a:r>
            <a:r>
              <a:rPr lang="en-US" altLang="en-US" dirty="0">
                <a:latin typeface="MAC C Times" pitchFamily="18" charset="0"/>
              </a:rPr>
              <a:t>(</a:t>
            </a:r>
            <a:r>
              <a:rPr lang="en-US" altLang="en-US" i="1" dirty="0">
                <a:latin typeface="MAC C Times" pitchFamily="18" charset="0"/>
              </a:rPr>
              <a:t>E</a:t>
            </a:r>
            <a:r>
              <a:rPr lang="en-US" altLang="en-US" dirty="0">
                <a:latin typeface="MAC C Times" pitchFamily="18" charset="0"/>
              </a:rPr>
              <a:t>)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00BAA6A8-D4B6-44C4-A351-864275BFD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2292" name="Object 4">
            <a:extLst>
              <a:ext uri="{FF2B5EF4-FFF2-40B4-BE49-F238E27FC236}">
                <a16:creationId xmlns:a16="http://schemas.microsoft.com/office/drawing/2014/main" id="{BC718702-3E89-475D-9515-4772EF9806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44688" y="1863725"/>
          <a:ext cx="1462087" cy="132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08000" imgH="457200" progId="Equation.3">
                  <p:embed/>
                </p:oleObj>
              </mc:Choice>
              <mc:Fallback>
                <p:oleObj name="Equation" r:id="rId2" imgW="508000" imgH="457200" progId="Equation.3">
                  <p:embed/>
                  <p:pic>
                    <p:nvPicPr>
                      <p:cNvPr id="12292" name="Object 4">
                        <a:extLst>
                          <a:ext uri="{FF2B5EF4-FFF2-40B4-BE49-F238E27FC236}">
                            <a16:creationId xmlns:a16="http://schemas.microsoft.com/office/drawing/2014/main" id="{BC718702-3E89-475D-9515-4772EF9806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4688" y="1863725"/>
                        <a:ext cx="1462087" cy="13239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Rectangle 5">
            <a:extLst>
              <a:ext uri="{FF2B5EF4-FFF2-40B4-BE49-F238E27FC236}">
                <a16:creationId xmlns:a16="http://schemas.microsoft.com/office/drawing/2014/main" id="{EAA03A81-1CD8-408A-A842-04579FACF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296" name="Text Box 8">
            <a:extLst>
              <a:ext uri="{FF2B5EF4-FFF2-40B4-BE49-F238E27FC236}">
                <a16:creationId xmlns:a16="http://schemas.microsoft.com/office/drawing/2014/main" id="{7CF11D70-1090-4A6E-A134-FB8E829A6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0638" y="2482850"/>
            <a:ext cx="2119312" cy="579438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i="1"/>
              <a:t>Q</a:t>
            </a:r>
            <a:r>
              <a:rPr lang="en-US" altLang="en-US" sz="3200" i="1" baseline="-25000"/>
              <a:t>0 </a:t>
            </a:r>
            <a:r>
              <a:rPr lang="en-US" altLang="en-US" sz="3200" i="1"/>
              <a:t>= </a:t>
            </a:r>
            <a:r>
              <a:rPr lang="en-US" altLang="en-US" sz="3200"/>
              <a:t>1C</a:t>
            </a:r>
          </a:p>
        </p:txBody>
      </p:sp>
      <p:sp>
        <p:nvSpPr>
          <p:cNvPr id="12297" name="Text Box 9">
            <a:extLst>
              <a:ext uri="{FF2B5EF4-FFF2-40B4-BE49-F238E27FC236}">
                <a16:creationId xmlns:a16="http://schemas.microsoft.com/office/drawing/2014/main" id="{61AB395A-64E3-41B9-AECF-2F3623ABF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4175" y="2206625"/>
            <a:ext cx="190023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3200" dirty="0">
                <a:latin typeface="MAC C Times" pitchFamily="18" charset="0"/>
              </a:rPr>
              <a:t>Ако се земе условно</a:t>
            </a:r>
            <a:endParaRPr lang="en-US" altLang="en-US" sz="3200" dirty="0">
              <a:latin typeface="MAC C Times" pitchFamily="18" charset="0"/>
            </a:endParaRPr>
          </a:p>
        </p:txBody>
      </p:sp>
      <p:sp>
        <p:nvSpPr>
          <p:cNvPr id="12298" name="Text Box 10">
            <a:extLst>
              <a:ext uri="{FF2B5EF4-FFF2-40B4-BE49-F238E27FC236}">
                <a16:creationId xmlns:a16="http://schemas.microsoft.com/office/drawing/2014/main" id="{D4F11073-B445-41F1-B679-F9AA4C004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000" y="4381500"/>
            <a:ext cx="303212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3200" dirty="0">
                <a:latin typeface="MAC C Times" pitchFamily="18" charset="0"/>
              </a:rPr>
              <a:t>Тогаш условно големината на полето е силата</a:t>
            </a:r>
            <a:endParaRPr lang="en-US" altLang="en-US" sz="3200" dirty="0">
              <a:latin typeface="MAC C Times" pitchFamily="18" charset="0"/>
            </a:endParaRPr>
          </a:p>
        </p:txBody>
      </p:sp>
      <p:graphicFrame>
        <p:nvGraphicFramePr>
          <p:cNvPr id="12299" name="Object 11">
            <a:extLst>
              <a:ext uri="{FF2B5EF4-FFF2-40B4-BE49-F238E27FC236}">
                <a16:creationId xmlns:a16="http://schemas.microsoft.com/office/drawing/2014/main" id="{724354B2-6A77-4FAF-9078-A914F42AA1B8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751263" y="4405313"/>
          <a:ext cx="1893887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19040" imgH="203040" progId="Equation.3">
                  <p:embed/>
                </p:oleObj>
              </mc:Choice>
              <mc:Fallback>
                <p:oleObj name="Equation" r:id="rId4" imgW="419040" imgH="203040" progId="Equation.3">
                  <p:embed/>
                  <p:pic>
                    <p:nvPicPr>
                      <p:cNvPr id="12299" name="Object 11">
                        <a:extLst>
                          <a:ext uri="{FF2B5EF4-FFF2-40B4-BE49-F238E27FC236}">
                            <a16:creationId xmlns:a16="http://schemas.microsoft.com/office/drawing/2014/main" id="{724354B2-6A77-4FAF-9078-A914F42AA1B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1263" y="4405313"/>
                        <a:ext cx="1893887" cy="9175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B68F3701-E96F-4ECD-84CE-456D6BB6F9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en-US" dirty="0">
                <a:latin typeface="MAC C Times" pitchFamily="18" charset="0"/>
              </a:rPr>
              <a:t>Единица на електрично поле</a:t>
            </a:r>
            <a:endParaRPr lang="en-US" altLang="en-US" dirty="0">
              <a:latin typeface="MAC C Times" pitchFamily="18" charset="0"/>
            </a:endParaRP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35D6D44-D372-4765-95D1-96D943B1D1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4340" name="Object 4">
            <a:extLst>
              <a:ext uri="{FF2B5EF4-FFF2-40B4-BE49-F238E27FC236}">
                <a16:creationId xmlns:a16="http://schemas.microsoft.com/office/drawing/2014/main" id="{02BBBFD6-1E97-4656-A855-32AD140C18C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44688" y="1863725"/>
          <a:ext cx="1462087" cy="132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08000" imgH="457200" progId="Equation.3">
                  <p:embed/>
                </p:oleObj>
              </mc:Choice>
              <mc:Fallback>
                <p:oleObj name="Equation" r:id="rId3" imgW="508000" imgH="457200" progId="Equation.3">
                  <p:embed/>
                  <p:pic>
                    <p:nvPicPr>
                      <p:cNvPr id="14340" name="Object 4">
                        <a:extLst>
                          <a:ext uri="{FF2B5EF4-FFF2-40B4-BE49-F238E27FC236}">
                            <a16:creationId xmlns:a16="http://schemas.microsoft.com/office/drawing/2014/main" id="{02BBBFD6-1E97-4656-A855-32AD140C18C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4688" y="1863725"/>
                        <a:ext cx="1462087" cy="13239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Rectangle 5">
            <a:extLst>
              <a:ext uri="{FF2B5EF4-FFF2-40B4-BE49-F238E27FC236}">
                <a16:creationId xmlns:a16="http://schemas.microsoft.com/office/drawing/2014/main" id="{4456D3CA-7E70-400B-A1FC-2DC330D26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4348" name="Object 12">
            <a:extLst>
              <a:ext uri="{FF2B5EF4-FFF2-40B4-BE49-F238E27FC236}">
                <a16:creationId xmlns:a16="http://schemas.microsoft.com/office/drawing/2014/main" id="{CA5C2E3D-B06C-4094-8EC0-AC0ED9275279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5449888" y="2319338"/>
          <a:ext cx="2043112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774360" imgH="203040" progId="Equation.3">
                  <p:embed/>
                </p:oleObj>
              </mc:Choice>
              <mc:Fallback>
                <p:oleObj name="Equation" r:id="rId5" imgW="774360" imgH="203040" progId="Equation.3">
                  <p:embed/>
                  <p:pic>
                    <p:nvPicPr>
                      <p:cNvPr id="14348" name="Object 12">
                        <a:extLst>
                          <a:ext uri="{FF2B5EF4-FFF2-40B4-BE49-F238E27FC236}">
                            <a16:creationId xmlns:a16="http://schemas.microsoft.com/office/drawing/2014/main" id="{CA5C2E3D-B06C-4094-8EC0-AC0ED927527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2319338"/>
                        <a:ext cx="2043112" cy="5365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50" name="Object 14">
            <a:extLst>
              <a:ext uri="{FF2B5EF4-FFF2-40B4-BE49-F238E27FC236}">
                <a16:creationId xmlns:a16="http://schemas.microsoft.com/office/drawing/2014/main" id="{86DAC792-75F6-40CB-88F8-8A2B46019FA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80000" y="3914775"/>
          <a:ext cx="2319338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749160" imgH="203040" progId="Equation.3">
                  <p:embed/>
                </p:oleObj>
              </mc:Choice>
              <mc:Fallback>
                <p:oleObj name="Equation" r:id="rId7" imgW="749160" imgH="203040" progId="Equation.3">
                  <p:embed/>
                  <p:pic>
                    <p:nvPicPr>
                      <p:cNvPr id="14350" name="Object 14">
                        <a:extLst>
                          <a:ext uri="{FF2B5EF4-FFF2-40B4-BE49-F238E27FC236}">
                            <a16:creationId xmlns:a16="http://schemas.microsoft.com/office/drawing/2014/main" id="{86DAC792-75F6-40CB-88F8-8A2B46019FA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3914775"/>
                        <a:ext cx="2319338" cy="6286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1" name="Text Box 15">
            <a:extLst>
              <a:ext uri="{FF2B5EF4-FFF2-40B4-BE49-F238E27FC236}">
                <a16:creationId xmlns:a16="http://schemas.microsoft.com/office/drawing/2014/main" id="{04D8FC38-2223-49E1-BE47-7EB0F6B95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3138" y="4078288"/>
            <a:ext cx="2076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Во</a:t>
            </a:r>
            <a:r>
              <a:rPr lang="en-US" altLang="en-US" sz="2400" dirty="0">
                <a:latin typeface="MAC C Times" pitchFamily="18" charset="0"/>
              </a:rPr>
              <a:t> </a:t>
            </a:r>
            <a:r>
              <a:rPr lang="en-US" altLang="en-US" sz="2400" dirty="0"/>
              <a:t>SI</a:t>
            </a:r>
          </a:p>
        </p:txBody>
      </p:sp>
      <p:sp>
        <p:nvSpPr>
          <p:cNvPr id="14352" name="Text Box 16">
            <a:extLst>
              <a:ext uri="{FF2B5EF4-FFF2-40B4-BE49-F238E27FC236}">
                <a16:creationId xmlns:a16="http://schemas.microsoft.com/office/drawing/2014/main" id="{4AD4FE81-3526-49DC-BB19-4B19852CCA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7425" y="5210175"/>
            <a:ext cx="300513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И обратно. Кога е дадена силата може да се пресмета полето</a:t>
            </a:r>
            <a:endParaRPr lang="en-US" altLang="en-US" sz="2400" dirty="0"/>
          </a:p>
        </p:txBody>
      </p:sp>
      <p:sp>
        <p:nvSpPr>
          <p:cNvPr id="14354" name="Rectangle 18">
            <a:extLst>
              <a:ext uri="{FF2B5EF4-FFF2-40B4-BE49-F238E27FC236}">
                <a16:creationId xmlns:a16="http://schemas.microsoft.com/office/drawing/2014/main" id="{DCC027DA-4F86-4419-8F70-7DC94911A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4353" name="Object 17">
            <a:extLst>
              <a:ext uri="{FF2B5EF4-FFF2-40B4-BE49-F238E27FC236}">
                <a16:creationId xmlns:a16="http://schemas.microsoft.com/office/drawing/2014/main" id="{DE4C035B-1D83-46EF-9D90-EFDDBDE562F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98975" y="5335588"/>
          <a:ext cx="2428875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96641" imgH="253890" progId="Equation.3">
                  <p:embed/>
                </p:oleObj>
              </mc:Choice>
              <mc:Fallback>
                <p:oleObj name="Equation" r:id="rId9" imgW="596641" imgH="253890" progId="Equation.3">
                  <p:embed/>
                  <p:pic>
                    <p:nvPicPr>
                      <p:cNvPr id="14353" name="Object 17">
                        <a:extLst>
                          <a:ext uri="{FF2B5EF4-FFF2-40B4-BE49-F238E27FC236}">
                            <a16:creationId xmlns:a16="http://schemas.microsoft.com/office/drawing/2014/main" id="{DE4C035B-1D83-46EF-9D90-EFDDBDE562F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975" y="5335588"/>
                        <a:ext cx="2428875" cy="10414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1" grpId="0"/>
      <p:bldP spid="14352" grpId="0"/>
      <p:bldP spid="1435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EC0BA232-DCB7-4170-A11F-A1F1F07794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en-US" sz="4000" b="1" dirty="0">
                <a:latin typeface="MAC C Times" pitchFamily="18" charset="0"/>
              </a:rPr>
              <a:t>Принцип на суперпозиција на електричните полоња</a:t>
            </a:r>
            <a:endParaRPr lang="en-US" altLang="en-US" sz="4000" dirty="0"/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5C21CAC0-FE5C-48C2-980F-D173F6D4A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6388" name="Object 4">
            <a:extLst>
              <a:ext uri="{FF2B5EF4-FFF2-40B4-BE49-F238E27FC236}">
                <a16:creationId xmlns:a16="http://schemas.microsoft.com/office/drawing/2014/main" id="{C2A09C69-3164-4BA4-9C39-5554C046EF8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48325" y="2344738"/>
          <a:ext cx="2328863" cy="154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47700" imgH="431800" progId="Equation.3">
                  <p:embed/>
                </p:oleObj>
              </mc:Choice>
              <mc:Fallback>
                <p:oleObj name="Equation" r:id="rId3" imgW="647700" imgH="431800" progId="Equation.3">
                  <p:embed/>
                  <p:pic>
                    <p:nvPicPr>
                      <p:cNvPr id="16388" name="Object 4">
                        <a:extLst>
                          <a:ext uri="{FF2B5EF4-FFF2-40B4-BE49-F238E27FC236}">
                            <a16:creationId xmlns:a16="http://schemas.microsoft.com/office/drawing/2014/main" id="{C2A09C69-3164-4BA4-9C39-5554C046EF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8325" y="2344738"/>
                        <a:ext cx="2328863" cy="1541462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Text Box 6">
            <a:extLst>
              <a:ext uri="{FF2B5EF4-FFF2-40B4-BE49-F238E27FC236}">
                <a16:creationId xmlns:a16="http://schemas.microsoft.com/office/drawing/2014/main" id="{6A446F94-3E2E-4405-84DF-9BCB7A140F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" y="3206750"/>
            <a:ext cx="4964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800" dirty="0">
                <a:latin typeface="MAC C Times" pitchFamily="18" charset="0"/>
              </a:rPr>
              <a:t>Слично како кај силите</a:t>
            </a:r>
            <a:endParaRPr lang="en-US" altLang="en-US" sz="2800" dirty="0">
              <a:latin typeface="MAC C Times" pitchFamily="18" charset="0"/>
            </a:endParaRPr>
          </a:p>
        </p:txBody>
      </p:sp>
      <p:sp>
        <p:nvSpPr>
          <p:cNvPr id="16391" name="Text Box 7">
            <a:extLst>
              <a:ext uri="{FF2B5EF4-FFF2-40B4-BE49-F238E27FC236}">
                <a16:creationId xmlns:a16="http://schemas.microsoft.com/office/drawing/2014/main" id="{876E2613-70ED-4DAF-8253-E6F1ED7E1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" y="4841875"/>
            <a:ext cx="757237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800" dirty="0">
                <a:latin typeface="MAC C Times" pitchFamily="18" charset="0"/>
              </a:rPr>
              <a:t>Принципот се користи за пресметување на поле во дадена точка кое го создава наелектризирано тело со конечни димензии</a:t>
            </a:r>
            <a:endParaRPr lang="en-US" altLang="en-US" sz="2800" dirty="0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EAACA257-B6B6-4265-B0C1-4459E753F3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mk-MK" altLang="en-US" dirty="0">
                <a:latin typeface="MAC C Times" pitchFamily="18" charset="0"/>
              </a:rPr>
              <a:t>Јачина на некои полиња</a:t>
            </a:r>
            <a:endParaRPr lang="en-US" altLang="en-US" dirty="0">
              <a:latin typeface="MAC C Times" pitchFamily="18" charset="0"/>
            </a:endParaRP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E7BED18-4FD6-4E4E-A289-337A1ABAA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7BD5E256-F286-4609-B518-7952D845F8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5370" name="Rectangle 10">
            <a:extLst>
              <a:ext uri="{FF2B5EF4-FFF2-40B4-BE49-F238E27FC236}">
                <a16:creationId xmlns:a16="http://schemas.microsoft.com/office/drawing/2014/main" id="{322AF424-C535-4269-88E2-6BFF1F31F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478" name="Group 118">
            <a:extLst>
              <a:ext uri="{FF2B5EF4-FFF2-40B4-BE49-F238E27FC236}">
                <a16:creationId xmlns:a16="http://schemas.microsoft.com/office/drawing/2014/main" id="{13D3D669-0C27-43C9-993B-4D798C5D39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356554"/>
              </p:ext>
            </p:extLst>
          </p:nvPr>
        </p:nvGraphicFramePr>
        <p:xfrm>
          <a:off x="0" y="2039937"/>
          <a:ext cx="8710612" cy="4023360"/>
        </p:xfrm>
        <a:graphic>
          <a:graphicData uri="http://schemas.openxmlformats.org/drawingml/2006/table">
            <a:tbl>
              <a:tblPr/>
              <a:tblGrid>
                <a:gridCol w="7369175">
                  <a:extLst>
                    <a:ext uri="{9D8B030D-6E8A-4147-A177-3AD203B41FA5}">
                      <a16:colId xmlns:a16="http://schemas.microsoft.com/office/drawing/2014/main" val="711037248"/>
                    </a:ext>
                  </a:extLst>
                </a:gridCol>
                <a:gridCol w="1341437">
                  <a:extLst>
                    <a:ext uri="{9D8B030D-6E8A-4147-A177-3AD203B41FA5}">
                      <a16:colId xmlns:a16="http://schemas.microsoft.com/office/drawing/2014/main" val="3492315899"/>
                    </a:ext>
                  </a:extLst>
                </a:gridCol>
              </a:tblGrid>
              <a:tr h="796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MAC C Times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Извор на полетои средина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1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 vo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N/C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481522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Близу наелектризирана ебонитна прачка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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en-US" alt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3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Macedonian Tms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894579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Во атмосфера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1·10</a:t>
                      </a:r>
                      <a:r>
                        <a:rPr kumimoji="0" lang="en-US" alt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2571707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На синчево време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1·10</a:t>
                      </a:r>
                      <a:r>
                        <a:rPr kumimoji="0" lang="en-US" alt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9185608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Во катодна цевка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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en-US" alt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5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Macedonian Tms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793684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Поле кое создава искра во воздух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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en-US" alt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6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Macedonian Tms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5566064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Во електронска орбита на водороден атом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5 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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en-US" altLang="en-US" sz="2400" b="0" i="0" u="none" strike="noStrike" cap="none" normalizeH="0" baseline="3000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11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Macedonian Tms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000156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mk-MK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 C Times" pitchFamily="18" charset="0"/>
                          <a:cs typeface="Times New Roman" panose="02020603050405020304" pitchFamily="18" charset="0"/>
                        </a:rPr>
                        <a:t>На површна на ураниумово јадро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2·10</a:t>
                      </a:r>
                      <a:r>
                        <a:rPr kumimoji="0" lang="en-US" altLang="en-US" sz="2400" b="0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Macedonian Tms"/>
                          <a:cs typeface="Times New Roman" panose="02020603050405020304" pitchFamily="18" charset="0"/>
                        </a:rPr>
                        <a:t>21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383049"/>
                  </a:ext>
                </a:extLst>
              </a:tr>
            </a:tbl>
          </a:graphicData>
        </a:graphic>
      </p:graphicFrame>
      <p:sp>
        <p:nvSpPr>
          <p:cNvPr id="15473" name="Rectangle 113">
            <a:extLst>
              <a:ext uri="{FF2B5EF4-FFF2-40B4-BE49-F238E27FC236}">
                <a16:creationId xmlns:a16="http://schemas.microsoft.com/office/drawing/2014/main" id="{206B8B78-84D0-481B-AE21-21A098BD3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8180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5F39EA85-8406-4CB3-A3A8-6BF71B39EC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686800" cy="1143000"/>
          </a:xfr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t-IT" altLang="en-US" sz="3200" b="1" dirty="0">
                <a:latin typeface="MAC C Times" pitchFamily="18" charset="0"/>
              </a:rPr>
              <a:t>1.2.2. </a:t>
            </a:r>
            <a:r>
              <a:rPr lang="mk-MK" altLang="en-US" sz="3200" b="1" dirty="0">
                <a:solidFill>
                  <a:schemeClr val="folHlink"/>
                </a:solidFill>
                <a:latin typeface="MAC C Times" pitchFamily="18" charset="0"/>
              </a:rPr>
              <a:t>Густина </a:t>
            </a:r>
            <a:r>
              <a:rPr lang="mk-MK" altLang="en-US" sz="3200" b="1">
                <a:solidFill>
                  <a:schemeClr val="folHlink"/>
                </a:solidFill>
                <a:latin typeface="MAC C Times" pitchFamily="18" charset="0"/>
              </a:rPr>
              <a:t>на полнеж</a:t>
            </a:r>
            <a:br>
              <a:rPr lang="it-IT" altLang="en-US" sz="3200" b="1" dirty="0">
                <a:latin typeface="MAC C Times" pitchFamily="18" charset="0"/>
              </a:rPr>
            </a:br>
            <a:r>
              <a:rPr lang="mk-MK" altLang="en-US" sz="3200" b="1" dirty="0">
                <a:latin typeface="MAC C Times" pitchFamily="18" charset="0"/>
              </a:rPr>
              <a:t>волуменска, површинска и линиска</a:t>
            </a:r>
            <a:endParaRPr lang="en-US" altLang="en-US" sz="4000" dirty="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EBE0B42-9C49-4E84-BC39-59A7DA11A5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465" name="WordArt 9">
            <a:extLst>
              <a:ext uri="{FF2B5EF4-FFF2-40B4-BE49-F238E27FC236}">
                <a16:creationId xmlns:a16="http://schemas.microsoft.com/office/drawing/2014/main" id="{88D1C3AD-71DD-453E-B7C4-73C1D3DA52B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2100" y="2141538"/>
            <a:ext cx="1841500" cy="12049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  <a:contourClr>
                <a:schemeClr val="tx1"/>
              </a:contour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3D</a:t>
            </a:r>
          </a:p>
        </p:txBody>
      </p:sp>
      <p:sp>
        <p:nvSpPr>
          <p:cNvPr id="19466" name="AutoShape 10">
            <a:extLst>
              <a:ext uri="{FF2B5EF4-FFF2-40B4-BE49-F238E27FC236}">
                <a16:creationId xmlns:a16="http://schemas.microsoft.com/office/drawing/2014/main" id="{4E30D88E-0BE7-4824-BAC3-1D349B7C5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2588" y="1724025"/>
            <a:ext cx="2744787" cy="1739900"/>
          </a:xfrm>
          <a:prstGeom prst="flowChartMagneticDisk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rgbClr val="11111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7" name="Text Box 11">
            <a:extLst>
              <a:ext uri="{FF2B5EF4-FFF2-40B4-BE49-F238E27FC236}">
                <a16:creationId xmlns:a16="http://schemas.microsoft.com/office/drawing/2014/main" id="{A1193313-890D-44FF-B10D-DD3E14AD0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350" y="4017963"/>
            <a:ext cx="19034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4400" b="1" i="1"/>
              <a:t>2 D</a:t>
            </a:r>
          </a:p>
        </p:txBody>
      </p:sp>
      <p:sp>
        <p:nvSpPr>
          <p:cNvPr id="19468" name="AutoShape 12">
            <a:extLst>
              <a:ext uri="{FF2B5EF4-FFF2-40B4-BE49-F238E27FC236}">
                <a16:creationId xmlns:a16="http://schemas.microsoft.com/office/drawing/2014/main" id="{AE60C200-EB55-4DA8-8B0B-E270C9F93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50" y="3657600"/>
            <a:ext cx="2606675" cy="1468438"/>
          </a:xfrm>
          <a:prstGeom prst="foldedCorner">
            <a:avLst>
              <a:gd name="adj" fmla="val 12500"/>
            </a:avLst>
          </a:prstGeom>
          <a:solidFill>
            <a:srgbClr val="FFFF66"/>
          </a:solidFill>
          <a:ln w="9525">
            <a:solidFill>
              <a:srgbClr val="11111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69" name="Text Box 13">
            <a:extLst>
              <a:ext uri="{FF2B5EF4-FFF2-40B4-BE49-F238E27FC236}">
                <a16:creationId xmlns:a16="http://schemas.microsoft.com/office/drawing/2014/main" id="{E279F04B-0196-4EB6-9C75-B63E9EC906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" y="5637213"/>
            <a:ext cx="19034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4400" b="1" i="1"/>
              <a:t>1 D</a:t>
            </a:r>
          </a:p>
        </p:txBody>
      </p:sp>
      <p:sp>
        <p:nvSpPr>
          <p:cNvPr id="19470" name="Line 14">
            <a:extLst>
              <a:ext uri="{FF2B5EF4-FFF2-40B4-BE49-F238E27FC236}">
                <a16:creationId xmlns:a16="http://schemas.microsoft.com/office/drawing/2014/main" id="{BBDE648D-51D0-473E-8C84-56CF9090A1D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51125" y="5937250"/>
            <a:ext cx="2517775" cy="195263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71" name="Text Box 15">
            <a:extLst>
              <a:ext uri="{FF2B5EF4-FFF2-40B4-BE49-F238E27FC236}">
                <a16:creationId xmlns:a16="http://schemas.microsoft.com/office/drawing/2014/main" id="{C359211D-9B1F-4B59-8DE1-AD24482326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2313" y="2009775"/>
            <a:ext cx="334168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400" i="1" dirty="0">
                <a:latin typeface="MAC C Times" pitchFamily="18" charset="0"/>
              </a:rPr>
              <a:t>Волуменска</a:t>
            </a:r>
          </a:p>
          <a:p>
            <a:pPr algn="ctr">
              <a:spcBef>
                <a:spcPct val="50000"/>
              </a:spcBef>
            </a:pPr>
            <a:r>
              <a:rPr lang="en-US" altLang="en-US" sz="2400" i="1" dirty="0">
                <a:sym typeface="Symbol" panose="05050102010706020507" pitchFamily="18" charset="2"/>
              </a:rPr>
              <a:t> = Q/</a:t>
            </a:r>
            <a:r>
              <a:rPr lang="en-US" altLang="en-US" sz="2400" dirty="0">
                <a:sym typeface="Symbol" panose="05050102010706020507" pitchFamily="18" charset="2"/>
              </a:rPr>
              <a:t> </a:t>
            </a:r>
          </a:p>
        </p:txBody>
      </p:sp>
      <p:graphicFrame>
        <p:nvGraphicFramePr>
          <p:cNvPr id="19472" name="Object 16">
            <a:extLst>
              <a:ext uri="{FF2B5EF4-FFF2-40B4-BE49-F238E27FC236}">
                <a16:creationId xmlns:a16="http://schemas.microsoft.com/office/drawing/2014/main" id="{14F46A6D-A474-4218-BC20-79B695A69EF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98813" y="2365375"/>
          <a:ext cx="2276475" cy="74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44060" imgH="406224" progId="Equation.3">
                  <p:embed/>
                </p:oleObj>
              </mc:Choice>
              <mc:Fallback>
                <p:oleObj name="Equation" r:id="rId3" imgW="1244060" imgH="406224" progId="Equation.3">
                  <p:embed/>
                  <p:pic>
                    <p:nvPicPr>
                      <p:cNvPr id="19472" name="Object 16">
                        <a:extLst>
                          <a:ext uri="{FF2B5EF4-FFF2-40B4-BE49-F238E27FC236}">
                            <a16:creationId xmlns:a16="http://schemas.microsoft.com/office/drawing/2014/main" id="{14F46A6D-A474-4218-BC20-79B695A69EF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8813" y="2365375"/>
                        <a:ext cx="2276475" cy="747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4" name="Text Box 18">
            <a:extLst>
              <a:ext uri="{FF2B5EF4-FFF2-40B4-BE49-F238E27FC236}">
                <a16:creationId xmlns:a16="http://schemas.microsoft.com/office/drawing/2014/main" id="{FEA97D99-6981-494D-BE64-77851A355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2313" y="3778250"/>
            <a:ext cx="3341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400" i="1" dirty="0">
                <a:latin typeface="MAC C Times" pitchFamily="18" charset="0"/>
                <a:sym typeface="Symbol" panose="05050102010706020507" pitchFamily="18" charset="2"/>
              </a:rPr>
              <a:t>Површинска </a:t>
            </a:r>
            <a:r>
              <a:rPr lang="en-US" altLang="en-US" sz="2400" i="1" dirty="0">
                <a:sym typeface="Symbol" panose="05050102010706020507" pitchFamily="18" charset="2"/>
              </a:rPr>
              <a:t>( )</a:t>
            </a:r>
            <a:r>
              <a:rPr lang="en-US" altLang="en-US" sz="2400" dirty="0">
                <a:sym typeface="Symbol" panose="05050102010706020507" pitchFamily="18" charset="2"/>
              </a:rPr>
              <a:t> </a:t>
            </a:r>
          </a:p>
        </p:txBody>
      </p:sp>
      <p:sp>
        <p:nvSpPr>
          <p:cNvPr id="19476" name="Rectangle 20">
            <a:extLst>
              <a:ext uri="{FF2B5EF4-FFF2-40B4-BE49-F238E27FC236}">
                <a16:creationId xmlns:a16="http://schemas.microsoft.com/office/drawing/2014/main" id="{EFEE8164-FD8C-4370-A645-371FB8F053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24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9475" name="Object 19">
            <a:extLst>
              <a:ext uri="{FF2B5EF4-FFF2-40B4-BE49-F238E27FC236}">
                <a16:creationId xmlns:a16="http://schemas.microsoft.com/office/drawing/2014/main" id="{C9EFA92D-3AEF-4EFF-A224-624310B648B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7525" y="4092575"/>
          <a:ext cx="2541588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56755" imgH="406224" progId="Equation.3">
                  <p:embed/>
                </p:oleObj>
              </mc:Choice>
              <mc:Fallback>
                <p:oleObj name="Equation" r:id="rId5" imgW="1256755" imgH="406224" progId="Equation.3">
                  <p:embed/>
                  <p:pic>
                    <p:nvPicPr>
                      <p:cNvPr id="19475" name="Object 19">
                        <a:extLst>
                          <a:ext uri="{FF2B5EF4-FFF2-40B4-BE49-F238E27FC236}">
                            <a16:creationId xmlns:a16="http://schemas.microsoft.com/office/drawing/2014/main" id="{C9EFA92D-3AEF-4EFF-A224-624310B648B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7525" y="4092575"/>
                        <a:ext cx="2541588" cy="877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7" name="Text Box 21">
            <a:extLst>
              <a:ext uri="{FF2B5EF4-FFF2-40B4-BE49-F238E27FC236}">
                <a16:creationId xmlns:a16="http://schemas.microsoft.com/office/drawing/2014/main" id="{7003D255-7EBB-47CC-AB98-7F8AAEB02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2313" y="5546725"/>
            <a:ext cx="3341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400" i="1" dirty="0">
                <a:latin typeface="MAC C Times" pitchFamily="18" charset="0"/>
                <a:sym typeface="Symbol" panose="05050102010706020507" pitchFamily="18" charset="2"/>
              </a:rPr>
              <a:t>Линиска </a:t>
            </a:r>
            <a:r>
              <a:rPr lang="en-US" altLang="en-US" sz="2400" i="1" dirty="0">
                <a:sym typeface="Symbol" panose="05050102010706020507" pitchFamily="18" charset="2"/>
              </a:rPr>
              <a:t>()</a:t>
            </a:r>
            <a:endParaRPr lang="en-US" altLang="en-US" sz="2400" dirty="0">
              <a:sym typeface="Symbol" panose="05050102010706020507" pitchFamily="18" charset="2"/>
            </a:endParaRPr>
          </a:p>
        </p:txBody>
      </p:sp>
      <p:sp>
        <p:nvSpPr>
          <p:cNvPr id="19479" name="Rectangle 23">
            <a:extLst>
              <a:ext uri="{FF2B5EF4-FFF2-40B4-BE49-F238E27FC236}">
                <a16:creationId xmlns:a16="http://schemas.microsoft.com/office/drawing/2014/main" id="{B4A35DA7-E373-4639-B27D-6594159FD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24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9478" name="Object 22">
            <a:extLst>
              <a:ext uri="{FF2B5EF4-FFF2-40B4-BE49-F238E27FC236}">
                <a16:creationId xmlns:a16="http://schemas.microsoft.com/office/drawing/2014/main" id="{D275E478-8A5F-480F-BF5D-AB33C71622C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98863" y="6232525"/>
          <a:ext cx="1876425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231366" imgH="406224" progId="Equation.3">
                  <p:embed/>
                </p:oleObj>
              </mc:Choice>
              <mc:Fallback>
                <p:oleObj name="Equation" r:id="rId7" imgW="1231366" imgH="406224" progId="Equation.3">
                  <p:embed/>
                  <p:pic>
                    <p:nvPicPr>
                      <p:cNvPr id="19478" name="Object 22">
                        <a:extLst>
                          <a:ext uri="{FF2B5EF4-FFF2-40B4-BE49-F238E27FC236}">
                            <a16:creationId xmlns:a16="http://schemas.microsoft.com/office/drawing/2014/main" id="{D275E478-8A5F-480F-BF5D-AB33C71622C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8863" y="6232525"/>
                        <a:ext cx="1876425" cy="625475"/>
                      </a:xfrm>
                      <a:prstGeom prst="rect">
                        <a:avLst/>
                      </a:prstGeom>
                      <a:solidFill>
                        <a:srgbClr val="FFFF66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/>
      <p:bldP spid="19469" grpId="0"/>
      <p:bldP spid="19471" grpId="0"/>
      <p:bldP spid="19474" grpId="0"/>
      <p:bldP spid="1947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32975B35-3297-417F-B50B-C31822AA92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latin typeface="MAC C Times" pitchFamily="18" charset="0"/>
              </a:rPr>
              <a:t>1.2.3. </a:t>
            </a:r>
            <a:r>
              <a:rPr lang="mk-MK" altLang="en-US" sz="4000" b="1" dirty="0">
                <a:latin typeface="MAC C Times" pitchFamily="18" charset="0"/>
              </a:rPr>
              <a:t>Примери за пресметување на поле</a:t>
            </a:r>
            <a:endParaRPr lang="en-US" altLang="en-US" sz="4000" b="1" dirty="0">
              <a:latin typeface="MAC C Times" pitchFamily="18" charset="0"/>
            </a:endParaRP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1C368A4D-67D6-4B5B-834C-AB374BA296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467225" cy="44958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mk-MK" altLang="en-US" sz="2800" dirty="0">
                <a:latin typeface="MAC C Times" pitchFamily="18" charset="0"/>
              </a:rPr>
              <a:t>Задача </a:t>
            </a:r>
            <a:r>
              <a:rPr lang="en-US" altLang="en-US" sz="2800" dirty="0">
                <a:latin typeface="MAC C Times" pitchFamily="18" charset="0"/>
              </a:rPr>
              <a:t>1: </a:t>
            </a:r>
          </a:p>
          <a:p>
            <a:pPr>
              <a:buNone/>
            </a:pPr>
            <a:r>
              <a:rPr lang="mk-MK" altLang="en-US" sz="2800" dirty="0">
                <a:latin typeface="MAC C Times" pitchFamily="18" charset="0"/>
              </a:rPr>
              <a:t>Електричен полнеж </a:t>
            </a:r>
            <a:r>
              <a:rPr lang="en-US" altLang="en-US" sz="2800" i="1" dirty="0">
                <a:latin typeface="Times New Roman" panose="02020603050405020304" pitchFamily="18" charset="0"/>
              </a:rPr>
              <a:t>Q </a:t>
            </a:r>
            <a:r>
              <a:rPr lang="mk-MK" altLang="en-US" sz="2800" i="1" dirty="0">
                <a:latin typeface="Times New Roman" panose="02020603050405020304" pitchFamily="18" charset="0"/>
              </a:rPr>
              <a:t> </a:t>
            </a:r>
            <a:r>
              <a:rPr lang="mk-MK" altLang="en-US" sz="2800" dirty="0">
                <a:latin typeface="MAC C Times" pitchFamily="18" charset="0"/>
              </a:rPr>
              <a:t>е рамномерно распределен на жица со радиус </a:t>
            </a:r>
            <a:r>
              <a:rPr lang="en-US" altLang="en-US" sz="2400" i="1" dirty="0">
                <a:latin typeface="MAC C Times" pitchFamily="18" charset="0"/>
              </a:rPr>
              <a:t>a. </a:t>
            </a:r>
            <a:r>
              <a:rPr lang="mk-MK" altLang="en-US" sz="2400" i="1" dirty="0">
                <a:latin typeface="MAC C Times" pitchFamily="18" charset="0"/>
              </a:rPr>
              <a:t>Колкава е јачината на полето во точката </a:t>
            </a:r>
            <a:r>
              <a:rPr lang="en-US" altLang="en-US" sz="2400" i="1" dirty="0">
                <a:latin typeface="MAC C Times" pitchFamily="18" charset="0"/>
              </a:rPr>
              <a:t>P </a:t>
            </a:r>
            <a:r>
              <a:rPr lang="mk-MK" altLang="en-US" sz="2400" i="1" dirty="0">
                <a:latin typeface="MAC C Times" pitchFamily="18" charset="0"/>
              </a:rPr>
              <a:t>која се наоѓа на оската на кружницата, и тоа на растојание </a:t>
            </a:r>
            <a:r>
              <a:rPr lang="en-US" altLang="en-US" sz="2400" i="1" dirty="0">
                <a:latin typeface="MAC C Times" pitchFamily="18" charset="0"/>
              </a:rPr>
              <a:t>x </a:t>
            </a:r>
            <a:r>
              <a:rPr lang="mk-MK" altLang="en-US" sz="2400" i="1" dirty="0">
                <a:latin typeface="MAC C Times" pitchFamily="18" charset="0"/>
              </a:rPr>
              <a:t>од центарот на кружницата </a:t>
            </a:r>
            <a:r>
              <a:rPr lang="en-US" altLang="en-US" sz="2400" i="1" dirty="0">
                <a:latin typeface="MAC C Times" pitchFamily="18" charset="0"/>
              </a:rPr>
              <a:t>O</a:t>
            </a:r>
            <a:r>
              <a:rPr lang="en-US" altLang="en-US" sz="2400" dirty="0">
                <a:latin typeface="MAC C Times" pitchFamily="18" charset="0"/>
              </a:rPr>
              <a:t>?</a:t>
            </a:r>
            <a:r>
              <a:rPr lang="en-US" altLang="en-US" sz="2400" dirty="0"/>
              <a:t> </a:t>
            </a:r>
          </a:p>
        </p:txBody>
      </p:sp>
      <p:sp>
        <p:nvSpPr>
          <p:cNvPr id="21511" name="Oval 7">
            <a:extLst>
              <a:ext uri="{FF2B5EF4-FFF2-40B4-BE49-F238E27FC236}">
                <a16:creationId xmlns:a16="http://schemas.microsoft.com/office/drawing/2014/main" id="{2A764F0F-204F-4A8D-87C2-D329FA194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8450" y="5073650"/>
            <a:ext cx="3252788" cy="720725"/>
          </a:xfrm>
          <a:prstGeom prst="ellipse">
            <a:avLst/>
          </a:prstGeom>
          <a:noFill/>
          <a:ln w="57150">
            <a:solidFill>
              <a:srgbClr val="FFFF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2" name="Line 8">
            <a:extLst>
              <a:ext uri="{FF2B5EF4-FFF2-40B4-BE49-F238E27FC236}">
                <a16:creationId xmlns:a16="http://schemas.microsoft.com/office/drawing/2014/main" id="{188DAE31-B7A6-4ECE-A7BE-86C33EDB5FF5}"/>
              </a:ext>
            </a:extLst>
          </p:cNvPr>
          <p:cNvSpPr>
            <a:spLocks noChangeShapeType="1"/>
          </p:cNvSpPr>
          <p:nvPr/>
        </p:nvSpPr>
        <p:spPr bwMode="auto">
          <a:xfrm>
            <a:off x="6970713" y="5395913"/>
            <a:ext cx="164941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3" name="Text Box 9">
            <a:extLst>
              <a:ext uri="{FF2B5EF4-FFF2-40B4-BE49-F238E27FC236}">
                <a16:creationId xmlns:a16="http://schemas.microsoft.com/office/drawing/2014/main" id="{D90B1D20-C19A-437C-A7FE-BA10C6EE12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5075" y="5067300"/>
            <a:ext cx="314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a</a:t>
            </a:r>
          </a:p>
        </p:txBody>
      </p:sp>
      <p:sp>
        <p:nvSpPr>
          <p:cNvPr id="21514" name="Line 10">
            <a:extLst>
              <a:ext uri="{FF2B5EF4-FFF2-40B4-BE49-F238E27FC236}">
                <a16:creationId xmlns:a16="http://schemas.microsoft.com/office/drawing/2014/main" id="{5E4A1361-DA06-48A7-96E8-E551F91F9DEC}"/>
              </a:ext>
            </a:extLst>
          </p:cNvPr>
          <p:cNvSpPr>
            <a:spLocks noChangeShapeType="1"/>
          </p:cNvSpPr>
          <p:nvPr/>
        </p:nvSpPr>
        <p:spPr bwMode="auto">
          <a:xfrm>
            <a:off x="7045325" y="2024063"/>
            <a:ext cx="0" cy="3357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5" name="Oval 11">
            <a:extLst>
              <a:ext uri="{FF2B5EF4-FFF2-40B4-BE49-F238E27FC236}">
                <a16:creationId xmlns:a16="http://schemas.microsoft.com/office/drawing/2014/main" id="{8D3B5C82-9E98-4757-82EA-CF49A849D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0875" y="2757488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6" name="Text Box 12">
            <a:extLst>
              <a:ext uri="{FF2B5EF4-FFF2-40B4-BE49-F238E27FC236}">
                <a16:creationId xmlns:a16="http://schemas.microsoft.com/office/drawing/2014/main" id="{2ADCF9A7-255C-4D57-9D56-A391A059F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9938" y="2547938"/>
            <a:ext cx="388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P</a:t>
            </a:r>
          </a:p>
        </p:txBody>
      </p:sp>
      <p:sp>
        <p:nvSpPr>
          <p:cNvPr id="21517" name="Text Box 13">
            <a:extLst>
              <a:ext uri="{FF2B5EF4-FFF2-40B4-BE49-F238E27FC236}">
                <a16:creationId xmlns:a16="http://schemas.microsoft.com/office/drawing/2014/main" id="{9CC379FB-4392-42B5-B581-E8341EB7E9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4963" y="5111750"/>
            <a:ext cx="388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O</a:t>
            </a:r>
          </a:p>
        </p:txBody>
      </p:sp>
      <p:sp>
        <p:nvSpPr>
          <p:cNvPr id="21518" name="Text Box 14">
            <a:extLst>
              <a:ext uri="{FF2B5EF4-FFF2-40B4-BE49-F238E27FC236}">
                <a16:creationId xmlns:a16="http://schemas.microsoft.com/office/drawing/2014/main" id="{35D2E8AC-4E61-4039-B2B6-F603F65EC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1525" y="3733800"/>
            <a:ext cx="314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x</a:t>
            </a:r>
          </a:p>
        </p:txBody>
      </p:sp>
      <p:sp>
        <p:nvSpPr>
          <p:cNvPr id="21519" name="Text Box 15">
            <a:extLst>
              <a:ext uri="{FF2B5EF4-FFF2-40B4-BE49-F238E27FC236}">
                <a16:creationId xmlns:a16="http://schemas.microsoft.com/office/drawing/2014/main" id="{9F40B611-270D-4B14-A2F3-AC1360ABE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7275" y="3016250"/>
            <a:ext cx="1544638" cy="579438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 i="1">
                <a:solidFill>
                  <a:srgbClr val="111111"/>
                </a:solidFill>
              </a:rPr>
              <a:t>E</a:t>
            </a:r>
            <a:r>
              <a:rPr lang="en-US" altLang="en-US" sz="3200" b="1" baseline="-25000">
                <a:solidFill>
                  <a:srgbClr val="111111"/>
                </a:solidFill>
              </a:rPr>
              <a:t>P</a:t>
            </a:r>
            <a:r>
              <a:rPr lang="en-US" altLang="en-US" sz="3200" b="1">
                <a:solidFill>
                  <a:srgbClr val="111111"/>
                </a:solidFill>
              </a:rPr>
              <a:t>=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215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  <p:bldP spid="21513" grpId="0"/>
      <p:bldP spid="21516" grpId="0"/>
      <p:bldP spid="21517" grpId="0"/>
      <p:bldP spid="21518" grpId="0"/>
      <p:bldP spid="21519" grpId="0" animBg="1"/>
      <p:bldP spid="2151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E4DEBBB0-2E3B-48B4-B470-5E5E0C4C45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7250"/>
          </a:xfrm>
        </p:spPr>
        <p:txBody>
          <a:bodyPr/>
          <a:lstStyle/>
          <a:p>
            <a:pPr algn="l"/>
            <a:r>
              <a:rPr lang="mk-MK" altLang="en-US" sz="3600" dirty="0">
                <a:latin typeface="MAC C Times" pitchFamily="18" charset="0"/>
              </a:rPr>
              <a:t>Решение</a:t>
            </a:r>
            <a:r>
              <a:rPr lang="en-US" altLang="en-US" sz="3600" dirty="0">
                <a:latin typeface="MAC C Times" pitchFamily="18" charset="0"/>
              </a:rPr>
              <a:t>:</a:t>
            </a:r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C3F12ABB-C28C-4EA9-815A-A9025F5635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33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32" name="Object 4">
            <a:extLst>
              <a:ext uri="{FF2B5EF4-FFF2-40B4-BE49-F238E27FC236}">
                <a16:creationId xmlns:a16="http://schemas.microsoft.com/office/drawing/2014/main" id="{D78118E2-C98B-421A-95EF-11585BBC379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5725" y="1736725"/>
          <a:ext cx="5214938" cy="313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2981214" imgH="1789591" progId="Word.Picture.8">
                  <p:embed/>
                </p:oleObj>
              </mc:Choice>
              <mc:Fallback>
                <p:oleObj name="Picture" r:id="rId2" imgW="2981214" imgH="1789591" progId="Word.Picture.8">
                  <p:embed/>
                  <p:pic>
                    <p:nvPicPr>
                      <p:cNvPr id="22532" name="Object 4">
                        <a:extLst>
                          <a:ext uri="{FF2B5EF4-FFF2-40B4-BE49-F238E27FC236}">
                            <a16:creationId xmlns:a16="http://schemas.microsoft.com/office/drawing/2014/main" id="{D78118E2-C98B-421A-95EF-11585BBC37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25" y="1736725"/>
                        <a:ext cx="5214938" cy="3132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9" name="Rectangle 11">
            <a:extLst>
              <a:ext uri="{FF2B5EF4-FFF2-40B4-BE49-F238E27FC236}">
                <a16:creationId xmlns:a16="http://schemas.microsoft.com/office/drawing/2014/main" id="{11CDEDCD-99AD-4E13-84EB-A00E7D37A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38" name="Object 10">
            <a:extLst>
              <a:ext uri="{FF2B5EF4-FFF2-40B4-BE49-F238E27FC236}">
                <a16:creationId xmlns:a16="http://schemas.microsoft.com/office/drawing/2014/main" id="{117F255F-0DB7-4FEF-9D21-D8A865EDE13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32475" y="2509838"/>
          <a:ext cx="2573338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27100" imgH="431800" progId="Equation.3">
                  <p:embed/>
                </p:oleObj>
              </mc:Choice>
              <mc:Fallback>
                <p:oleObj name="Equation" r:id="rId4" imgW="927100" imgH="431800" progId="Equation.3">
                  <p:embed/>
                  <p:pic>
                    <p:nvPicPr>
                      <p:cNvPr id="22538" name="Object 10">
                        <a:extLst>
                          <a:ext uri="{FF2B5EF4-FFF2-40B4-BE49-F238E27FC236}">
                            <a16:creationId xmlns:a16="http://schemas.microsoft.com/office/drawing/2014/main" id="{117F255F-0DB7-4FEF-9D21-D8A865EDE13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2475" y="2509838"/>
                        <a:ext cx="2573338" cy="11938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0" name="Text Box 12">
            <a:extLst>
              <a:ext uri="{FF2B5EF4-FFF2-40B4-BE49-F238E27FC236}">
                <a16:creationId xmlns:a16="http://schemas.microsoft.com/office/drawing/2014/main" id="{3A5624EF-FE15-47A4-86CD-C295077F2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913" y="1198563"/>
            <a:ext cx="8304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b="1" dirty="0">
                <a:latin typeface="MAC C Times" pitchFamily="18" charset="0"/>
              </a:rPr>
              <a:t>Колкаво поле создава еден елемент од жицата</a:t>
            </a:r>
            <a:r>
              <a:rPr lang="en-US" altLang="en-US" sz="2400" b="1" dirty="0">
                <a:latin typeface="MAC C Times" pitchFamily="18" charset="0"/>
              </a:rPr>
              <a:t>?</a:t>
            </a:r>
          </a:p>
        </p:txBody>
      </p:sp>
      <p:sp>
        <p:nvSpPr>
          <p:cNvPr id="22542" name="Rectangle 14">
            <a:extLst>
              <a:ext uri="{FF2B5EF4-FFF2-40B4-BE49-F238E27FC236}">
                <a16:creationId xmlns:a16="http://schemas.microsoft.com/office/drawing/2014/main" id="{204C9434-67F2-49BB-9753-F6E02FE8E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41" name="Object 13">
            <a:extLst>
              <a:ext uri="{FF2B5EF4-FFF2-40B4-BE49-F238E27FC236}">
                <a16:creationId xmlns:a16="http://schemas.microsoft.com/office/drawing/2014/main" id="{3D13DE3C-41D6-4F8C-AAF9-38830B7856F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79850" y="4086225"/>
          <a:ext cx="526415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879600" imgH="393700" progId="Equation.3">
                  <p:embed/>
                </p:oleObj>
              </mc:Choice>
              <mc:Fallback>
                <p:oleObj name="Equation" r:id="rId6" imgW="1879600" imgH="393700" progId="Equation.3">
                  <p:embed/>
                  <p:pic>
                    <p:nvPicPr>
                      <p:cNvPr id="22541" name="Object 13">
                        <a:extLst>
                          <a:ext uri="{FF2B5EF4-FFF2-40B4-BE49-F238E27FC236}">
                            <a16:creationId xmlns:a16="http://schemas.microsoft.com/office/drawing/2014/main" id="{3D13DE3C-41D6-4F8C-AAF9-38830B7856F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9850" y="4086225"/>
                        <a:ext cx="5264150" cy="10953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4" name="Rectangle 16">
            <a:extLst>
              <a:ext uri="{FF2B5EF4-FFF2-40B4-BE49-F238E27FC236}">
                <a16:creationId xmlns:a16="http://schemas.microsoft.com/office/drawing/2014/main" id="{1C78DE4F-2F4F-46A4-B83F-73B0E1E05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43" name="Object 15">
            <a:extLst>
              <a:ext uri="{FF2B5EF4-FFF2-40B4-BE49-F238E27FC236}">
                <a16:creationId xmlns:a16="http://schemas.microsoft.com/office/drawing/2014/main" id="{777C3EE7-30C3-454A-95A3-580B2E9F781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32000" y="5508625"/>
          <a:ext cx="3721100" cy="134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180588" imgH="431613" progId="Equation.3">
                  <p:embed/>
                </p:oleObj>
              </mc:Choice>
              <mc:Fallback>
                <p:oleObj name="Equation" r:id="rId8" imgW="1180588" imgH="431613" progId="Equation.3">
                  <p:embed/>
                  <p:pic>
                    <p:nvPicPr>
                      <p:cNvPr id="22543" name="Object 15">
                        <a:extLst>
                          <a:ext uri="{FF2B5EF4-FFF2-40B4-BE49-F238E27FC236}">
                            <a16:creationId xmlns:a16="http://schemas.microsoft.com/office/drawing/2014/main" id="{777C3EE7-30C3-454A-95A3-580B2E9F781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000" y="5508625"/>
                        <a:ext cx="3721100" cy="13493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5" name="Oval 17">
            <a:extLst>
              <a:ext uri="{FF2B5EF4-FFF2-40B4-BE49-F238E27FC236}">
                <a16:creationId xmlns:a16="http://schemas.microsoft.com/office/drawing/2014/main" id="{1AF304BB-8C9A-4502-9282-E1C472E11E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7200" y="4079875"/>
            <a:ext cx="898525" cy="944563"/>
          </a:xfrm>
          <a:prstGeom prst="ellipse">
            <a:avLst/>
          </a:prstGeom>
          <a:noFill/>
          <a:ln w="57150">
            <a:solidFill>
              <a:srgbClr val="66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46" name="Line 18">
            <a:extLst>
              <a:ext uri="{FF2B5EF4-FFF2-40B4-BE49-F238E27FC236}">
                <a16:creationId xmlns:a16="http://schemas.microsoft.com/office/drawing/2014/main" id="{DE9D01E6-3A31-4D9C-BF55-9D0D4D0991B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34263" y="2908300"/>
            <a:ext cx="733425" cy="1260475"/>
          </a:xfrm>
          <a:prstGeom prst="line">
            <a:avLst/>
          </a:prstGeom>
          <a:noFill/>
          <a:ln w="38100">
            <a:solidFill>
              <a:srgbClr val="66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>
            <a:extLst>
              <a:ext uri="{FF2B5EF4-FFF2-40B4-BE49-F238E27FC236}">
                <a16:creationId xmlns:a16="http://schemas.microsoft.com/office/drawing/2014/main" id="{37AD1169-FB86-4429-AFC2-FA30CE39AF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56" name="Object 4">
            <a:extLst>
              <a:ext uri="{FF2B5EF4-FFF2-40B4-BE49-F238E27FC236}">
                <a16:creationId xmlns:a16="http://schemas.microsoft.com/office/drawing/2014/main" id="{BEE5D284-6970-4C2B-B7B9-A765733E5D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9443624"/>
              </p:ext>
            </p:extLst>
          </p:nvPr>
        </p:nvGraphicFramePr>
        <p:xfrm>
          <a:off x="602615" y="1723073"/>
          <a:ext cx="777557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832100" imgH="431800" progId="Equation.3">
                  <p:embed/>
                </p:oleObj>
              </mc:Choice>
              <mc:Fallback>
                <p:oleObj name="Equation" r:id="rId2" imgW="2832100" imgH="431800" progId="Equation.3">
                  <p:embed/>
                  <p:pic>
                    <p:nvPicPr>
                      <p:cNvPr id="23556" name="Object 4">
                        <a:extLst>
                          <a:ext uri="{FF2B5EF4-FFF2-40B4-BE49-F238E27FC236}">
                            <a16:creationId xmlns:a16="http://schemas.microsoft.com/office/drawing/2014/main" id="{BEE5D284-6970-4C2B-B7B9-A765733E5D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615" y="1723073"/>
                        <a:ext cx="7775575" cy="11779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8" name="Text Box 6">
            <a:extLst>
              <a:ext uri="{FF2B5EF4-FFF2-40B4-BE49-F238E27FC236}">
                <a16:creationId xmlns:a16="http://schemas.microsoft.com/office/drawing/2014/main" id="{49FADF3D-C2B6-4268-A2DB-D123358D6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284163"/>
            <a:ext cx="86344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800" dirty="0">
                <a:latin typeface="MAC C Times" pitchFamily="18" charset="0"/>
              </a:rPr>
              <a:t>Вкупната јачина на полето е интеграл од сите </a:t>
            </a:r>
            <a:r>
              <a:rPr lang="en-US" altLang="en-US" sz="2800" i="1" dirty="0" err="1"/>
              <a:t>dE</a:t>
            </a:r>
            <a:r>
              <a:rPr lang="en-US" altLang="en-US" sz="2800" i="1" baseline="-25000" dirty="0" err="1"/>
              <a:t>x</a:t>
            </a:r>
            <a:endParaRPr lang="en-US" altLang="en-US" sz="2800" i="1" dirty="0"/>
          </a:p>
        </p:txBody>
      </p:sp>
      <p:sp>
        <p:nvSpPr>
          <p:cNvPr id="23560" name="Rectangle 8">
            <a:extLst>
              <a:ext uri="{FF2B5EF4-FFF2-40B4-BE49-F238E27FC236}">
                <a16:creationId xmlns:a16="http://schemas.microsoft.com/office/drawing/2014/main" id="{B4B70A96-634C-4AE1-8EF3-BE9F96A14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670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59" name="Object 7">
            <a:extLst>
              <a:ext uri="{FF2B5EF4-FFF2-40B4-BE49-F238E27FC236}">
                <a16:creationId xmlns:a16="http://schemas.microsoft.com/office/drawing/2014/main" id="{D6B24CF2-67B0-435F-A708-EE0C98BB3B3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4200" y="5240338"/>
          <a:ext cx="8243888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175000" imgH="520700" progId="Equation.3">
                  <p:embed/>
                </p:oleObj>
              </mc:Choice>
              <mc:Fallback>
                <p:oleObj name="Equation" r:id="rId4" imgW="3175000" imgH="520700" progId="Equation.3">
                  <p:embed/>
                  <p:pic>
                    <p:nvPicPr>
                      <p:cNvPr id="23559" name="Object 7">
                        <a:extLst>
                          <a:ext uri="{FF2B5EF4-FFF2-40B4-BE49-F238E27FC236}">
                            <a16:creationId xmlns:a16="http://schemas.microsoft.com/office/drawing/2014/main" id="{D6B24CF2-67B0-435F-A708-EE0C98BB3B3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5240338"/>
                        <a:ext cx="8243888" cy="136207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2" name="Rectangle 10">
            <a:extLst>
              <a:ext uri="{FF2B5EF4-FFF2-40B4-BE49-F238E27FC236}">
                <a16:creationId xmlns:a16="http://schemas.microsoft.com/office/drawing/2014/main" id="{460F9DE7-BB9F-44A3-AC23-27AD0196B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61" name="Object 9">
            <a:extLst>
              <a:ext uri="{FF2B5EF4-FFF2-40B4-BE49-F238E27FC236}">
                <a16:creationId xmlns:a16="http://schemas.microsoft.com/office/drawing/2014/main" id="{E3929BF5-740A-4C04-A547-918FD1AB104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83438" y="3730625"/>
          <a:ext cx="1703387" cy="104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34725" imgH="393529" progId="Equation.3">
                  <p:embed/>
                </p:oleObj>
              </mc:Choice>
              <mc:Fallback>
                <p:oleObj name="Equation" r:id="rId6" imgW="634725" imgH="393529" progId="Equation.3">
                  <p:embed/>
                  <p:pic>
                    <p:nvPicPr>
                      <p:cNvPr id="23561" name="Object 9">
                        <a:extLst>
                          <a:ext uri="{FF2B5EF4-FFF2-40B4-BE49-F238E27FC236}">
                            <a16:creationId xmlns:a16="http://schemas.microsoft.com/office/drawing/2014/main" id="{E3929BF5-740A-4C04-A547-918FD1AB104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3438" y="3730625"/>
                        <a:ext cx="1703387" cy="1042988"/>
                      </a:xfrm>
                      <a:prstGeom prst="rect">
                        <a:avLst/>
                      </a:prstGeom>
                      <a:solidFill>
                        <a:srgbClr val="FFFF66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4" name="Rectangle 12">
            <a:extLst>
              <a:ext uri="{FF2B5EF4-FFF2-40B4-BE49-F238E27FC236}">
                <a16:creationId xmlns:a16="http://schemas.microsoft.com/office/drawing/2014/main" id="{83B2EED1-2831-4ACE-9A7F-26B5946873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63" name="Object 11">
            <a:extLst>
              <a:ext uri="{FF2B5EF4-FFF2-40B4-BE49-F238E27FC236}">
                <a16:creationId xmlns:a16="http://schemas.microsoft.com/office/drawing/2014/main" id="{58434720-D590-4119-A555-C006CA2C8FD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57588" y="4081463"/>
          <a:ext cx="2919412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850531" imgH="253890" progId="Equation.3">
                  <p:embed/>
                </p:oleObj>
              </mc:Choice>
              <mc:Fallback>
                <p:oleObj name="Equation" r:id="rId8" imgW="850531" imgH="253890" progId="Equation.3">
                  <p:embed/>
                  <p:pic>
                    <p:nvPicPr>
                      <p:cNvPr id="23563" name="Object 11">
                        <a:extLst>
                          <a:ext uri="{FF2B5EF4-FFF2-40B4-BE49-F238E27FC236}">
                            <a16:creationId xmlns:a16="http://schemas.microsoft.com/office/drawing/2014/main" id="{58434720-D590-4119-A555-C006CA2C8FD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7588" y="4081463"/>
                        <a:ext cx="2919412" cy="885825"/>
                      </a:xfrm>
                      <a:prstGeom prst="rect">
                        <a:avLst/>
                      </a:prstGeom>
                      <a:solidFill>
                        <a:srgbClr val="FFFF66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6" name="Rectangle 14">
            <a:extLst>
              <a:ext uri="{FF2B5EF4-FFF2-40B4-BE49-F238E27FC236}">
                <a16:creationId xmlns:a16="http://schemas.microsoft.com/office/drawing/2014/main" id="{50827EBE-8A1D-4A88-A306-0402D4E80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67" name="Line 15">
            <a:extLst>
              <a:ext uri="{FF2B5EF4-FFF2-40B4-BE49-F238E27FC236}">
                <a16:creationId xmlns:a16="http://schemas.microsoft.com/office/drawing/2014/main" id="{F5494719-DCA8-49D9-9B50-F8AA36721DA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70825" y="2203450"/>
            <a:ext cx="330200" cy="1592263"/>
          </a:xfrm>
          <a:prstGeom prst="line">
            <a:avLst/>
          </a:prstGeom>
          <a:noFill/>
          <a:ln w="38100">
            <a:solidFill>
              <a:srgbClr val="FF505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8" name="Line 16">
            <a:extLst>
              <a:ext uri="{FF2B5EF4-FFF2-40B4-BE49-F238E27FC236}">
                <a16:creationId xmlns:a16="http://schemas.microsoft.com/office/drawing/2014/main" id="{3BC92023-918E-4292-95BF-088A75D68FE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30963" y="2622550"/>
            <a:ext cx="600075" cy="1619250"/>
          </a:xfrm>
          <a:prstGeom prst="line">
            <a:avLst/>
          </a:prstGeom>
          <a:noFill/>
          <a:ln w="38100">
            <a:solidFill>
              <a:srgbClr val="FF505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C360D139-A40E-5AD1-F6D9-560F3C4FA5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3050509"/>
              </p:ext>
            </p:extLst>
          </p:nvPr>
        </p:nvGraphicFramePr>
        <p:xfrm>
          <a:off x="584200" y="747712"/>
          <a:ext cx="4910137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612200" imgH="317362" progId="Equation.3">
                  <p:embed/>
                </p:oleObj>
              </mc:Choice>
              <mc:Fallback>
                <p:oleObj name="Equation" r:id="rId10" imgW="1612200" imgH="317362" progId="Equation.3">
                  <p:embed/>
                  <p:pic>
                    <p:nvPicPr>
                      <p:cNvPr id="2" name="Object 4">
                        <a:extLst>
                          <a:ext uri="{FF2B5EF4-FFF2-40B4-BE49-F238E27FC236}">
                            <a16:creationId xmlns:a16="http://schemas.microsoft.com/office/drawing/2014/main" id="{C360D139-A40E-5AD1-F6D9-560F3C4FA5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747712"/>
                        <a:ext cx="4910137" cy="9588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705D8420-158A-406E-B491-B45CD5A309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Times" pitchFamily="18" charset="0"/>
              </a:rPr>
              <a:t>Специјален случај</a:t>
            </a:r>
            <a:r>
              <a:rPr lang="en-US" altLang="en-US" sz="3200" dirty="0">
                <a:latin typeface="MAC C Times" pitchFamily="18" charset="0"/>
              </a:rPr>
              <a:t>:</a:t>
            </a:r>
            <a:br>
              <a:rPr lang="en-US" altLang="en-US" sz="3200" dirty="0">
                <a:latin typeface="MAC C Times" pitchFamily="18" charset="0"/>
              </a:rPr>
            </a:br>
            <a:r>
              <a:rPr lang="en-US" altLang="en-US" sz="3200" dirty="0">
                <a:latin typeface="MAC C Times" pitchFamily="18" charset="0"/>
              </a:rPr>
              <a:t> </a:t>
            </a:r>
            <a:r>
              <a:rPr lang="mk-MK" altLang="en-US" sz="3200" dirty="0">
                <a:latin typeface="MAC C Times" pitchFamily="18" charset="0"/>
              </a:rPr>
              <a:t>ако</a:t>
            </a:r>
            <a:r>
              <a:rPr lang="en-US" altLang="en-US" sz="3200" dirty="0"/>
              <a:t> x&gt;&gt;a</a:t>
            </a:r>
          </a:p>
        </p:txBody>
      </p:sp>
      <p:graphicFrame>
        <p:nvGraphicFramePr>
          <p:cNvPr id="24580" name="Object 4">
            <a:extLst>
              <a:ext uri="{FF2B5EF4-FFF2-40B4-BE49-F238E27FC236}">
                <a16:creationId xmlns:a16="http://schemas.microsoft.com/office/drawing/2014/main" id="{91EE17E1-3CAC-46A1-9924-1334CA6AA8F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28663" y="3605213"/>
          <a:ext cx="3008312" cy="153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37836" imgH="431613" progId="Equation.3">
                  <p:embed/>
                </p:oleObj>
              </mc:Choice>
              <mc:Fallback>
                <p:oleObj name="Equation" r:id="rId2" imgW="837836" imgH="431613" progId="Equation.3">
                  <p:embed/>
                  <p:pic>
                    <p:nvPicPr>
                      <p:cNvPr id="24580" name="Object 4">
                        <a:extLst>
                          <a:ext uri="{FF2B5EF4-FFF2-40B4-BE49-F238E27FC236}">
                            <a16:creationId xmlns:a16="http://schemas.microsoft.com/office/drawing/2014/main" id="{91EE17E1-3CAC-46A1-9924-1334CA6AA8F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663" y="3605213"/>
                        <a:ext cx="3008312" cy="1538287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6">
            <a:extLst>
              <a:ext uri="{FF2B5EF4-FFF2-40B4-BE49-F238E27FC236}">
                <a16:creationId xmlns:a16="http://schemas.microsoft.com/office/drawing/2014/main" id="{D5633BC7-8E4F-4BF3-B27D-833FC14426E7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66713" y="1714500"/>
          <a:ext cx="4283075" cy="1554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95280" imgH="469800" progId="Equation.3">
                  <p:embed/>
                </p:oleObj>
              </mc:Choice>
              <mc:Fallback>
                <p:oleObj name="Equation" r:id="rId4" imgW="1295280" imgH="469800" progId="Equation.3">
                  <p:embed/>
                  <p:pic>
                    <p:nvPicPr>
                      <p:cNvPr id="24582" name="Object 6">
                        <a:extLst>
                          <a:ext uri="{FF2B5EF4-FFF2-40B4-BE49-F238E27FC236}">
                            <a16:creationId xmlns:a16="http://schemas.microsoft.com/office/drawing/2014/main" id="{D5633BC7-8E4F-4BF3-B27D-833FC14426E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713" y="1714500"/>
                        <a:ext cx="4283075" cy="1554163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4" name="Text Box 8">
            <a:extLst>
              <a:ext uri="{FF2B5EF4-FFF2-40B4-BE49-F238E27FC236}">
                <a16:creationId xmlns:a16="http://schemas.microsoft.com/office/drawing/2014/main" id="{85503835-84E4-4388-A653-AA905A31B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238" y="5651500"/>
            <a:ext cx="7975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Јачината на полето е иста како да доаѓа од точкест полнеж</a:t>
            </a:r>
            <a:endParaRPr lang="en-US" altLang="en-US" sz="2400" dirty="0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9B309C45-011F-48D1-9278-AEAE5AB0DC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mk-MK" altLang="en-US" sz="3200" dirty="0">
                <a:latin typeface="MAC C Times" pitchFamily="18" charset="0"/>
              </a:rPr>
              <a:t>Задача </a:t>
            </a:r>
            <a:r>
              <a:rPr lang="en-US" altLang="en-US" sz="3200" dirty="0">
                <a:latin typeface="MAC C Times" pitchFamily="18" charset="0"/>
              </a:rPr>
              <a:t>2: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678D42B9-9DEE-4712-92EF-16DC7FFC9E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122738" cy="44958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800" dirty="0"/>
              <a:t>   </a:t>
            </a:r>
            <a:r>
              <a:rPr lang="mk-MK" altLang="en-US" sz="2800" dirty="0">
                <a:latin typeface="MAC C Times" pitchFamily="18" charset="0"/>
              </a:rPr>
              <a:t>Колкаво е полето во точката </a:t>
            </a:r>
            <a:r>
              <a:rPr lang="en-US" altLang="en-US" sz="2800" dirty="0">
                <a:latin typeface="MAC C Times" pitchFamily="18" charset="0"/>
              </a:rPr>
              <a:t>R </a:t>
            </a:r>
            <a:r>
              <a:rPr lang="mk-MK" altLang="en-US" sz="2800" dirty="0">
                <a:latin typeface="MAC C Times" pitchFamily="18" charset="0"/>
              </a:rPr>
              <a:t>којашто се наоѓа на растојание </a:t>
            </a:r>
            <a:r>
              <a:rPr lang="en-US" altLang="en-US" sz="2800" i="1" dirty="0">
                <a:latin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MAC C Times" pitchFamily="18" charset="0"/>
              </a:rPr>
              <a:t> </a:t>
            </a:r>
            <a:r>
              <a:rPr lang="mk-MK" altLang="en-US" sz="2800" dirty="0">
                <a:latin typeface="MAC C Times" pitchFamily="18" charset="0"/>
              </a:rPr>
              <a:t>од еден многу долг праволиниски спроводник кој е наелектричиран рамномерно со линиска густина </a:t>
            </a:r>
            <a:r>
              <a:rPr lang="en-US" altLang="en-US" sz="2800" i="1" dirty="0">
                <a:sym typeface="Symbol" panose="05050102010706020507" pitchFamily="18" charset="2"/>
              </a:rPr>
              <a:t>?</a:t>
            </a:r>
            <a:endParaRPr lang="en-US" altLang="en-US" sz="2800" i="1" dirty="0"/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FBB69F90-6413-420C-9F0E-819D7905A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6763" y="569913"/>
            <a:ext cx="134937" cy="608647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rgbClr val="11111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0" name="Oval 6">
            <a:extLst>
              <a:ext uri="{FF2B5EF4-FFF2-40B4-BE49-F238E27FC236}">
                <a16:creationId xmlns:a16="http://schemas.microsoft.com/office/drawing/2014/main" id="{31F83B49-5210-49CB-AF8F-55AC5239C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2638" y="3481388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631" name="Text Box 7">
            <a:extLst>
              <a:ext uri="{FF2B5EF4-FFF2-40B4-BE49-F238E27FC236}">
                <a16:creationId xmlns:a16="http://schemas.microsoft.com/office/drawing/2014/main" id="{D3761EDA-5867-47FB-A727-76588D7B0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0588" y="3178175"/>
            <a:ext cx="5095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/>
              <a:t>P</a:t>
            </a:r>
          </a:p>
        </p:txBody>
      </p:sp>
      <p:sp>
        <p:nvSpPr>
          <p:cNvPr id="26632" name="Line 8">
            <a:extLst>
              <a:ext uri="{FF2B5EF4-FFF2-40B4-BE49-F238E27FC236}">
                <a16:creationId xmlns:a16="http://schemas.microsoft.com/office/drawing/2014/main" id="{763F466A-22EE-4452-8F75-542D61EC999F}"/>
              </a:ext>
            </a:extLst>
          </p:cNvPr>
          <p:cNvSpPr>
            <a:spLocks noChangeShapeType="1"/>
          </p:cNvSpPr>
          <p:nvPr/>
        </p:nvSpPr>
        <p:spPr bwMode="auto">
          <a:xfrm>
            <a:off x="5905500" y="3536950"/>
            <a:ext cx="12890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3" name="Text Box 9">
            <a:extLst>
              <a:ext uri="{FF2B5EF4-FFF2-40B4-BE49-F238E27FC236}">
                <a16:creationId xmlns:a16="http://schemas.microsoft.com/office/drawing/2014/main" id="{EBBFBE93-79DD-4B90-93FB-1D47F49263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5088" y="3178175"/>
            <a:ext cx="4810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X</a:t>
            </a:r>
          </a:p>
        </p:txBody>
      </p:sp>
      <p:sp>
        <p:nvSpPr>
          <p:cNvPr id="26634" name="Text Box 10">
            <a:extLst>
              <a:ext uri="{FF2B5EF4-FFF2-40B4-BE49-F238E27FC236}">
                <a16:creationId xmlns:a16="http://schemas.microsoft.com/office/drawing/2014/main" id="{A7DE61D8-4985-45BF-8ED4-D14747C17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0275" y="390525"/>
            <a:ext cx="5095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>
                <a:solidFill>
                  <a:schemeClr val="accent1"/>
                </a:solidFill>
                <a:latin typeface="Symbol" panose="05050102010706020507" pitchFamily="18" charset="2"/>
              </a:rPr>
              <a:t>l</a:t>
            </a:r>
          </a:p>
        </p:txBody>
      </p:sp>
      <p:sp>
        <p:nvSpPr>
          <p:cNvPr id="26635" name="Text Box 11">
            <a:extLst>
              <a:ext uri="{FF2B5EF4-FFF2-40B4-BE49-F238E27FC236}">
                <a16:creationId xmlns:a16="http://schemas.microsoft.com/office/drawing/2014/main" id="{B0A5CAB6-2E60-495E-ACA5-6B5EDE8E1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4963" y="2324100"/>
            <a:ext cx="1649412" cy="70167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4000" i="1">
                <a:solidFill>
                  <a:srgbClr val="111111"/>
                </a:solidFill>
              </a:rPr>
              <a:t>E</a:t>
            </a:r>
            <a:r>
              <a:rPr lang="en-US" altLang="en-US" sz="4000" i="1" baseline="-25000">
                <a:solidFill>
                  <a:srgbClr val="111111"/>
                </a:solidFill>
              </a:rPr>
              <a:t>P </a:t>
            </a:r>
            <a:r>
              <a:rPr lang="en-US" altLang="en-US" sz="4000">
                <a:solidFill>
                  <a:srgbClr val="111111"/>
                </a:solidFill>
              </a:rPr>
              <a:t>=?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266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  <p:bldP spid="26631" grpId="0"/>
      <p:bldP spid="26633" grpId="0"/>
      <p:bldP spid="26634" grpId="0"/>
      <p:bldP spid="26635" grpId="0" animBg="1"/>
      <p:bldP spid="2663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>
            <a:extLst>
              <a:ext uri="{FF2B5EF4-FFF2-40B4-BE49-F238E27FC236}">
                <a16:creationId xmlns:a16="http://schemas.microsoft.com/office/drawing/2014/main" id="{A63C9C74-E16C-4F85-B10F-FE81478C6A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409575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algn="l" eaLnBrk="1" hangingPunct="1"/>
            <a:r>
              <a:rPr lang="mk-MK" altLang="en-US" sz="3600" dirty="0">
                <a:latin typeface="MAC C Times" pitchFamily="18" charset="0"/>
              </a:rPr>
              <a:t>Решение</a:t>
            </a:r>
            <a:r>
              <a:rPr lang="en-US" altLang="en-US" sz="3600" dirty="0">
                <a:latin typeface="MAC C Times" pitchFamily="18" charset="0"/>
              </a:rPr>
              <a:t>:</a:t>
            </a:r>
          </a:p>
        </p:txBody>
      </p:sp>
      <p:graphicFrame>
        <p:nvGraphicFramePr>
          <p:cNvPr id="27654" name="Object 6">
            <a:extLst>
              <a:ext uri="{FF2B5EF4-FFF2-40B4-BE49-F238E27FC236}">
                <a16:creationId xmlns:a16="http://schemas.microsoft.com/office/drawing/2014/main" id="{FD900470-857A-46E1-BDB0-9A350765D86F}"/>
              </a:ext>
            </a:extLst>
          </p:cNvPr>
          <p:cNvGraphicFramePr>
            <a:graphicFrameLocks noGrp="1" noChangeAspect="1"/>
          </p:cNvGraphicFramePr>
          <p:nvPr>
            <p:ph/>
          </p:nvPr>
        </p:nvGraphicFramePr>
        <p:xfrm>
          <a:off x="0" y="1852613"/>
          <a:ext cx="4965700" cy="2709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344812" imgH="1826268" progId="Word.Picture.8">
                  <p:embed/>
                </p:oleObj>
              </mc:Choice>
              <mc:Fallback>
                <p:oleObj name="Picture" r:id="rId2" imgW="3344812" imgH="1826268" progId="Word.Picture.8">
                  <p:embed/>
                  <p:pic>
                    <p:nvPicPr>
                      <p:cNvPr id="27654" name="Object 6">
                        <a:extLst>
                          <a:ext uri="{FF2B5EF4-FFF2-40B4-BE49-F238E27FC236}">
                            <a16:creationId xmlns:a16="http://schemas.microsoft.com/office/drawing/2014/main" id="{FD900470-857A-46E1-BDB0-9A350765D86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52613"/>
                        <a:ext cx="4965700" cy="2709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6" name="Text Box 8">
            <a:extLst>
              <a:ext uri="{FF2B5EF4-FFF2-40B4-BE49-F238E27FC236}">
                <a16:creationId xmlns:a16="http://schemas.microsoft.com/office/drawing/2014/main" id="{67B9CB52-53C2-46E4-AC0E-4BF165E37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913" y="1198563"/>
            <a:ext cx="8304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b="1" dirty="0">
                <a:latin typeface="MAC C Times" pitchFamily="18" charset="0"/>
              </a:rPr>
              <a:t>Колкавое полето создадено од елементот на жицата</a:t>
            </a:r>
            <a:r>
              <a:rPr lang="en-US" altLang="en-US" sz="2400" b="1" dirty="0">
                <a:latin typeface="MAC C Times" pitchFamily="18" charset="0"/>
              </a:rPr>
              <a:t>?</a:t>
            </a:r>
          </a:p>
        </p:txBody>
      </p:sp>
      <p:sp>
        <p:nvSpPr>
          <p:cNvPr id="27658" name="Rectangle 10">
            <a:extLst>
              <a:ext uri="{FF2B5EF4-FFF2-40B4-BE49-F238E27FC236}">
                <a16:creationId xmlns:a16="http://schemas.microsoft.com/office/drawing/2014/main" id="{4DC84C45-FB97-47A9-BB1D-8D8388E68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968" y="1835577"/>
            <a:ext cx="384656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Елементот на спроводникот</a:t>
            </a:r>
            <a:endParaRPr lang="en-US" altLang="en-US" sz="2400" dirty="0">
              <a:latin typeface="MAC C Times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40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cs typeface="Times New Roman" panose="02020603050405020304" pitchFamily="18" charset="0"/>
              </a:rPr>
              <a:t>d</a:t>
            </a:r>
            <a:r>
              <a:rPr lang="en-US" altLang="en-US" sz="2400" i="1" dirty="0" err="1">
                <a:latin typeface="Arial" panose="020B0604020202020204" pitchFamily="34" charset="0"/>
                <a:cs typeface="Times New Roman" panose="02020603050405020304" pitchFamily="18" charset="0"/>
              </a:rPr>
              <a:t>y</a:t>
            </a:r>
            <a:r>
              <a:rPr lang="en-US" altLang="en-US" sz="24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mk-MK" altLang="en-US" sz="2400" dirty="0">
                <a:latin typeface="Arial" panose="020B0604020202020204" pitchFamily="34" charset="0"/>
                <a:cs typeface="Times New Roman" panose="02020603050405020304" pitchFamily="18" charset="0"/>
              </a:rPr>
              <a:t>носи полнеж</a:t>
            </a:r>
            <a:r>
              <a:rPr lang="en-US" altLang="en-US" sz="240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cs typeface="Times New Roman" panose="02020603050405020304" pitchFamily="18" charset="0"/>
              </a:rPr>
              <a:t>d</a:t>
            </a:r>
            <a:r>
              <a:rPr lang="en-US" altLang="en-US" sz="2400" i="1" dirty="0" err="1">
                <a:latin typeface="Arial" panose="020B0604020202020204" pitchFamily="34" charset="0"/>
                <a:cs typeface="Times New Roman" panose="02020603050405020304" pitchFamily="18" charset="0"/>
              </a:rPr>
              <a:t>Q</a:t>
            </a:r>
            <a:r>
              <a:rPr lang="en-US" altLang="en-US" sz="2400" i="1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к</a:t>
            </a:r>
            <a:r>
              <a:rPr lang="en-US" altLang="en-US" sz="2400" dirty="0" err="1">
                <a:latin typeface="MAC C Times" pitchFamily="18" charset="0"/>
                <a:cs typeface="Times New Roman" panose="02020603050405020304" pitchFamily="18" charset="0"/>
              </a:rPr>
              <a:t>oj</a:t>
            </a:r>
            <a:r>
              <a:rPr lang="en-US" altLang="en-US" sz="2400" dirty="0">
                <a:latin typeface="MAC C Times" pitchFamily="18" charset="0"/>
                <a:cs typeface="Times New Roman" panose="02020603050405020304" pitchFamily="18" charset="0"/>
              </a:rPr>
              <a:t> e :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graphicFrame>
        <p:nvGraphicFramePr>
          <p:cNvPr id="27657" name="Object 9">
            <a:extLst>
              <a:ext uri="{FF2B5EF4-FFF2-40B4-BE49-F238E27FC236}">
                <a16:creationId xmlns:a16="http://schemas.microsoft.com/office/drawing/2014/main" id="{C8668CE6-B565-4A21-9195-1B76A9CE675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35650" y="2754313"/>
          <a:ext cx="2263775" cy="709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34725" imgH="203112" progId="Equation.3">
                  <p:embed/>
                </p:oleObj>
              </mc:Choice>
              <mc:Fallback>
                <p:oleObj name="Equation" r:id="rId4" imgW="634725" imgH="203112" progId="Equation.3">
                  <p:embed/>
                  <p:pic>
                    <p:nvPicPr>
                      <p:cNvPr id="27657" name="Object 9">
                        <a:extLst>
                          <a:ext uri="{FF2B5EF4-FFF2-40B4-BE49-F238E27FC236}">
                            <a16:creationId xmlns:a16="http://schemas.microsoft.com/office/drawing/2014/main" id="{C8668CE6-B565-4A21-9195-1B76A9CE675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5650" y="2754313"/>
                        <a:ext cx="2263775" cy="709612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0" name="Rectangle 12">
            <a:extLst>
              <a:ext uri="{FF2B5EF4-FFF2-40B4-BE49-F238E27FC236}">
                <a16:creationId xmlns:a16="http://schemas.microsoft.com/office/drawing/2014/main" id="{679D48DA-E010-49F0-88B6-A5659E537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7659" name="Object 11">
            <a:extLst>
              <a:ext uri="{FF2B5EF4-FFF2-40B4-BE49-F238E27FC236}">
                <a16:creationId xmlns:a16="http://schemas.microsoft.com/office/drawing/2014/main" id="{7AE6233A-FBF5-4E08-932C-C88128CB9C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37125" y="3605213"/>
          <a:ext cx="4206875" cy="138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07532" imgH="431613" progId="Equation.3">
                  <p:embed/>
                </p:oleObj>
              </mc:Choice>
              <mc:Fallback>
                <p:oleObj name="Equation" r:id="rId6" imgW="1307532" imgH="431613" progId="Equation.3">
                  <p:embed/>
                  <p:pic>
                    <p:nvPicPr>
                      <p:cNvPr id="27659" name="Object 11">
                        <a:extLst>
                          <a:ext uri="{FF2B5EF4-FFF2-40B4-BE49-F238E27FC236}">
                            <a16:creationId xmlns:a16="http://schemas.microsoft.com/office/drawing/2014/main" id="{7AE6233A-FBF5-4E08-932C-C88128CB9C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7125" y="3605213"/>
                        <a:ext cx="4206875" cy="13811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1" name="Oval 13">
            <a:extLst>
              <a:ext uri="{FF2B5EF4-FFF2-40B4-BE49-F238E27FC236}">
                <a16:creationId xmlns:a16="http://schemas.microsoft.com/office/drawing/2014/main" id="{15618948-40EB-47BC-8624-8357DC8CC6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0963" y="3492500"/>
            <a:ext cx="914400" cy="914400"/>
          </a:xfrm>
          <a:prstGeom prst="ellips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2" name="Line 14">
            <a:extLst>
              <a:ext uri="{FF2B5EF4-FFF2-40B4-BE49-F238E27FC236}">
                <a16:creationId xmlns:a16="http://schemas.microsoft.com/office/drawing/2014/main" id="{95AA3D92-9229-4BCF-99DF-3A4178DD4F5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908800" y="3371850"/>
            <a:ext cx="765175" cy="479425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7664" name="Picture 16">
            <a:extLst>
              <a:ext uri="{FF2B5EF4-FFF2-40B4-BE49-F238E27FC236}">
                <a16:creationId xmlns:a16="http://schemas.microsoft.com/office/drawing/2014/main" id="{83966901-3BEF-4418-9B81-844926A01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3073400"/>
            <a:ext cx="152400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663" name="Object 15">
            <a:extLst>
              <a:ext uri="{FF2B5EF4-FFF2-40B4-BE49-F238E27FC236}">
                <a16:creationId xmlns:a16="http://schemas.microsoft.com/office/drawing/2014/main" id="{30CB267A-7C7C-444D-AEF8-976A82A3040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74925" y="5548313"/>
          <a:ext cx="6569075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324100" imgH="241300" progId="Equation.3">
                  <p:embed/>
                </p:oleObj>
              </mc:Choice>
              <mc:Fallback>
                <p:oleObj name="Equation" r:id="rId9" imgW="2324100" imgH="241300" progId="Equation.3">
                  <p:embed/>
                  <p:pic>
                    <p:nvPicPr>
                      <p:cNvPr id="27663" name="Object 15">
                        <a:extLst>
                          <a:ext uri="{FF2B5EF4-FFF2-40B4-BE49-F238E27FC236}">
                            <a16:creationId xmlns:a16="http://schemas.microsoft.com/office/drawing/2014/main" id="{30CB267A-7C7C-444D-AEF8-976A82A3040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4925" y="5548313"/>
                        <a:ext cx="6569075" cy="6731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5" name="Rectangle 17">
            <a:extLst>
              <a:ext uri="{FF2B5EF4-FFF2-40B4-BE49-F238E27FC236}">
                <a16:creationId xmlns:a16="http://schemas.microsoft.com/office/drawing/2014/main" id="{05C91D4B-321D-4BAC-8AE4-22A5E2D1F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712" y="4978371"/>
            <a:ext cx="667208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mk-MK" altLang="en-US" sz="2000" dirty="0">
                <a:latin typeface="MAC C Times" pitchFamily="18" charset="0"/>
                <a:cs typeface="Times New Roman" panose="02020603050405020304" pitchFamily="18" charset="0"/>
              </a:rPr>
              <a:t>Векторот </a:t>
            </a:r>
            <a:r>
              <a:rPr lang="en-US" altLang="en-US" sz="200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cs typeface="Times New Roman" panose="02020603050405020304" pitchFamily="18" charset="0"/>
              </a:rPr>
              <a:t>dE</a:t>
            </a:r>
            <a:r>
              <a:rPr lang="en-US" altLang="en-US" sz="2000" dirty="0">
                <a:cs typeface="Times New Roman" panose="02020603050405020304" pitchFamily="18" charset="0"/>
              </a:rPr>
              <a:t> </a:t>
            </a:r>
            <a:r>
              <a:rPr lang="mk-MK" altLang="en-US" sz="2000" dirty="0">
                <a:cs typeface="Times New Roman" panose="02020603050405020304" pitchFamily="18" charset="0"/>
              </a:rPr>
              <a:t>го разложуваме на компоненти</a:t>
            </a:r>
            <a:r>
              <a:rPr lang="en-US" altLang="en-US" dirty="0"/>
              <a:t> </a:t>
            </a:r>
            <a:r>
              <a:rPr lang="en-US" altLang="en-US" dirty="0" err="1"/>
              <a:t>d</a:t>
            </a:r>
            <a:r>
              <a:rPr lang="en-US" altLang="en-US" i="1" dirty="0" err="1"/>
              <a:t>E</a:t>
            </a:r>
            <a:r>
              <a:rPr lang="en-US" altLang="en-US" dirty="0" err="1"/>
              <a:t>x</a:t>
            </a:r>
            <a:r>
              <a:rPr lang="en-US" altLang="en-US" dirty="0"/>
              <a:t> </a:t>
            </a:r>
            <a:r>
              <a:rPr lang="en-US" altLang="en-US" dirty="0">
                <a:latin typeface="MAC C Times" pitchFamily="18" charset="0"/>
              </a:rPr>
              <a:t> </a:t>
            </a:r>
            <a:r>
              <a:rPr lang="mk-MK" altLang="en-US" dirty="0">
                <a:latin typeface="MAC C Times" pitchFamily="18" charset="0"/>
              </a:rPr>
              <a:t>и</a:t>
            </a:r>
            <a:r>
              <a:rPr lang="en-US" altLang="en-US" dirty="0">
                <a:latin typeface="MAC C Times" pitchFamily="18" charset="0"/>
              </a:rPr>
              <a:t> </a:t>
            </a:r>
            <a:r>
              <a:rPr lang="en-US" altLang="en-US" dirty="0" err="1"/>
              <a:t>d</a:t>
            </a:r>
            <a:r>
              <a:rPr lang="en-US" altLang="en-US" i="1" dirty="0" err="1"/>
              <a:t>E</a:t>
            </a:r>
            <a:r>
              <a:rPr lang="en-US" altLang="en-US" dirty="0" err="1"/>
              <a:t>y</a:t>
            </a:r>
            <a:r>
              <a:rPr lang="en-US" altLang="en-US" dirty="0"/>
              <a:t> </a:t>
            </a:r>
            <a:endParaRPr lang="en-US" altLang="en-US" dirty="0">
              <a:latin typeface="MAC C Times" pitchFamily="18" charset="0"/>
            </a:endParaRPr>
          </a:p>
        </p:txBody>
      </p:sp>
      <p:sp>
        <p:nvSpPr>
          <p:cNvPr id="27667" name="Oval 19">
            <a:extLst>
              <a:ext uri="{FF2B5EF4-FFF2-40B4-BE49-F238E27FC236}">
                <a16:creationId xmlns:a16="http://schemas.microsoft.com/office/drawing/2014/main" id="{2053C01F-BBD3-44B0-9BDC-EAF8BC963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988" y="5478463"/>
            <a:ext cx="884237" cy="914400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8" name="Line 20">
            <a:extLst>
              <a:ext uri="{FF2B5EF4-FFF2-40B4-BE49-F238E27FC236}">
                <a16:creationId xmlns:a16="http://schemas.microsoft.com/office/drawing/2014/main" id="{0EDF2EE0-C047-4474-B7EF-F37EEF0E42E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27363" y="3567113"/>
            <a:ext cx="1335087" cy="1919287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69" name="Oval 21">
            <a:extLst>
              <a:ext uri="{FF2B5EF4-FFF2-40B4-BE49-F238E27FC236}">
                <a16:creationId xmlns:a16="http://schemas.microsoft.com/office/drawing/2014/main" id="{87CCF337-54A0-4FF8-B813-73BD2B821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1113" y="5407025"/>
            <a:ext cx="884237" cy="914400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70" name="Line 22">
            <a:extLst>
              <a:ext uri="{FF2B5EF4-FFF2-40B4-BE49-F238E27FC236}">
                <a16:creationId xmlns:a16="http://schemas.microsoft.com/office/drawing/2014/main" id="{5E57B3EE-D4AF-411C-B29A-55D0731DA77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586163" y="3719513"/>
            <a:ext cx="2905125" cy="1919287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1" name="Text Box 23">
            <a:extLst>
              <a:ext uri="{FF2B5EF4-FFF2-40B4-BE49-F238E27FC236}">
                <a16:creationId xmlns:a16="http://schemas.microsoft.com/office/drawing/2014/main" id="{2A10B867-3231-4BCC-B83D-F3CA314D9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363" y="2847975"/>
            <a:ext cx="495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111111"/>
                </a:solidFill>
              </a:rPr>
              <a:t>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/>
      <p:bldP spid="27656" grpId="1"/>
      <p:bldP spid="27658" grpId="0"/>
      <p:bldP spid="2766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>
            <a:extLst>
              <a:ext uri="{FF2B5EF4-FFF2-40B4-BE49-F238E27FC236}">
                <a16:creationId xmlns:a16="http://schemas.microsoft.com/office/drawing/2014/main" id="{69CAEE45-23C5-44DD-9B46-6010A0BA7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125" y="345837"/>
            <a:ext cx="776507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Поради симетријата на проблемот, може да се земе дека</a:t>
            </a:r>
            <a:r>
              <a:rPr lang="en-US" altLang="en-US" sz="1100" dirty="0">
                <a:latin typeface="MAC C Times" pitchFamily="18" charset="0"/>
                <a:cs typeface="Times New Roman" panose="02020603050405020304" pitchFamily="18" charset="0"/>
              </a:rPr>
              <a:t>:</a:t>
            </a:r>
            <a:endParaRPr lang="en-US" altLang="en-US" sz="1100" dirty="0"/>
          </a:p>
          <a:p>
            <a:endParaRPr lang="en-US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9700" name="Object 4">
            <a:extLst>
              <a:ext uri="{FF2B5EF4-FFF2-40B4-BE49-F238E27FC236}">
                <a16:creationId xmlns:a16="http://schemas.microsoft.com/office/drawing/2014/main" id="{37B00B70-7B79-48A0-AD0C-69AD2397C60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12813" y="981075"/>
          <a:ext cx="4910137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12200" imgH="317362" progId="Equation.3">
                  <p:embed/>
                </p:oleObj>
              </mc:Choice>
              <mc:Fallback>
                <p:oleObj name="Equation" r:id="rId2" imgW="1612200" imgH="317362" progId="Equation.3">
                  <p:embed/>
                  <p:pic>
                    <p:nvPicPr>
                      <p:cNvPr id="29700" name="Object 4">
                        <a:extLst>
                          <a:ext uri="{FF2B5EF4-FFF2-40B4-BE49-F238E27FC236}">
                            <a16:creationId xmlns:a16="http://schemas.microsoft.com/office/drawing/2014/main" id="{37B00B70-7B79-48A0-AD0C-69AD2397C60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3" y="981075"/>
                        <a:ext cx="4910137" cy="9588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2" name="Rectangle 6">
            <a:extLst>
              <a:ext uri="{FF2B5EF4-FFF2-40B4-BE49-F238E27FC236}">
                <a16:creationId xmlns:a16="http://schemas.microsoft.com/office/drawing/2014/main" id="{EC654C04-C905-4658-BEB5-0292069D0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488" y="3724275"/>
            <a:ext cx="21907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en-US" sz="1100">
                <a:latin typeface="MAC C Times" pitchFamily="18" charset="0"/>
                <a:cs typeface="Times New Roman" panose="02020603050405020304" pitchFamily="18" charset="0"/>
              </a:rPr>
              <a:t>,</a:t>
            </a:r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9704" name="Rectangle 8">
            <a:extLst>
              <a:ext uri="{FF2B5EF4-FFF2-40B4-BE49-F238E27FC236}">
                <a16:creationId xmlns:a16="http://schemas.microsoft.com/office/drawing/2014/main" id="{2E4D1999-B3B3-451D-BDA9-A68F3AB9A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9703" name="Object 7">
            <a:extLst>
              <a:ext uri="{FF2B5EF4-FFF2-40B4-BE49-F238E27FC236}">
                <a16:creationId xmlns:a16="http://schemas.microsoft.com/office/drawing/2014/main" id="{701C8E21-FCF7-4AE3-A766-C9C3A3A54A0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5000" y="2195513"/>
          <a:ext cx="740727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92400" imgH="431800" progId="Equation.3">
                  <p:embed/>
                </p:oleObj>
              </mc:Choice>
              <mc:Fallback>
                <p:oleObj name="Equation" r:id="rId4" imgW="2692400" imgH="431800" progId="Equation.3">
                  <p:embed/>
                  <p:pic>
                    <p:nvPicPr>
                      <p:cNvPr id="29703" name="Object 7">
                        <a:extLst>
                          <a:ext uri="{FF2B5EF4-FFF2-40B4-BE49-F238E27FC236}">
                            <a16:creationId xmlns:a16="http://schemas.microsoft.com/office/drawing/2014/main" id="{701C8E21-FCF7-4AE3-A766-C9C3A3A54A0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000" y="2195513"/>
                        <a:ext cx="7407275" cy="11779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6" name="Rectangle 10">
            <a:extLst>
              <a:ext uri="{FF2B5EF4-FFF2-40B4-BE49-F238E27FC236}">
                <a16:creationId xmlns:a16="http://schemas.microsoft.com/office/drawing/2014/main" id="{F236CEF6-0E31-40B6-A3F2-ED0BCDEFF6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9708" name="Rectangle 12">
            <a:extLst>
              <a:ext uri="{FF2B5EF4-FFF2-40B4-BE49-F238E27FC236}">
                <a16:creationId xmlns:a16="http://schemas.microsoft.com/office/drawing/2014/main" id="{2AD867E4-1782-4F29-BA9E-14546A899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9707" name="Object 11">
            <a:extLst>
              <a:ext uri="{FF2B5EF4-FFF2-40B4-BE49-F238E27FC236}">
                <a16:creationId xmlns:a16="http://schemas.microsoft.com/office/drawing/2014/main" id="{E5965473-CA57-4FD2-A505-2915E06A095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5263" y="5064125"/>
          <a:ext cx="5865812" cy="146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870200" imgH="711200" progId="Equation.3">
                  <p:embed/>
                </p:oleObj>
              </mc:Choice>
              <mc:Fallback>
                <p:oleObj name="Equation" r:id="rId6" imgW="2870200" imgH="711200" progId="Equation.3">
                  <p:embed/>
                  <p:pic>
                    <p:nvPicPr>
                      <p:cNvPr id="29707" name="Object 11">
                        <a:extLst>
                          <a:ext uri="{FF2B5EF4-FFF2-40B4-BE49-F238E27FC236}">
                            <a16:creationId xmlns:a16="http://schemas.microsoft.com/office/drawing/2014/main" id="{E5965473-CA57-4FD2-A505-2915E06A095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263" y="5064125"/>
                        <a:ext cx="5865812" cy="1462088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10" name="Rectangle 14">
            <a:extLst>
              <a:ext uri="{FF2B5EF4-FFF2-40B4-BE49-F238E27FC236}">
                <a16:creationId xmlns:a16="http://schemas.microsoft.com/office/drawing/2014/main" id="{1DE8FE92-FF1B-4E0A-BB3E-6CCCBBB7C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9709" name="Object 13">
            <a:extLst>
              <a:ext uri="{FF2B5EF4-FFF2-40B4-BE49-F238E27FC236}">
                <a16:creationId xmlns:a16="http://schemas.microsoft.com/office/drawing/2014/main" id="{A65D5F43-199C-446E-878C-86654C28CFD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9425" y="3714750"/>
          <a:ext cx="8299450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314700" imgH="419100" progId="Equation.3">
                  <p:embed/>
                </p:oleObj>
              </mc:Choice>
              <mc:Fallback>
                <p:oleObj name="Equation" r:id="rId8" imgW="3314700" imgH="419100" progId="Equation.3">
                  <p:embed/>
                  <p:pic>
                    <p:nvPicPr>
                      <p:cNvPr id="29709" name="Object 13">
                        <a:extLst>
                          <a:ext uri="{FF2B5EF4-FFF2-40B4-BE49-F238E27FC236}">
                            <a16:creationId xmlns:a16="http://schemas.microsoft.com/office/drawing/2014/main" id="{A65D5F43-199C-446E-878C-86654C28CFD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425" y="3714750"/>
                        <a:ext cx="8299450" cy="1049338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11" name="Oval 15">
            <a:extLst>
              <a:ext uri="{FF2B5EF4-FFF2-40B4-BE49-F238E27FC236}">
                <a16:creationId xmlns:a16="http://schemas.microsoft.com/office/drawing/2014/main" id="{97369EF8-BC7E-4151-B85D-37516FA16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9863" y="2757488"/>
            <a:ext cx="1258887" cy="795337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2" name="Line 16">
            <a:extLst>
              <a:ext uri="{FF2B5EF4-FFF2-40B4-BE49-F238E27FC236}">
                <a16:creationId xmlns:a16="http://schemas.microsoft.com/office/drawing/2014/main" id="{0F3964A9-A37A-4E2B-BA6D-5399C8B9F9E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00913" y="3552825"/>
            <a:ext cx="433387" cy="5842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13" name="Oval 17">
            <a:extLst>
              <a:ext uri="{FF2B5EF4-FFF2-40B4-BE49-F238E27FC236}">
                <a16:creationId xmlns:a16="http://schemas.microsoft.com/office/drawing/2014/main" id="{DCC91F66-3721-48AF-908E-E042CB3AE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350" y="3808413"/>
            <a:ext cx="928688" cy="885825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14" name="Line 18">
            <a:extLst>
              <a:ext uri="{FF2B5EF4-FFF2-40B4-BE49-F238E27FC236}">
                <a16:creationId xmlns:a16="http://schemas.microsoft.com/office/drawing/2014/main" id="{E66D4E0D-4FD6-43D1-B2AD-BBC7DC20A4F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63925" y="2517775"/>
            <a:ext cx="4000500" cy="1604963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16" name="Rectangle 20">
            <a:extLst>
              <a:ext uri="{FF2B5EF4-FFF2-40B4-BE49-F238E27FC236}">
                <a16:creationId xmlns:a16="http://schemas.microsoft.com/office/drawing/2014/main" id="{0553EEFF-B547-45E5-B625-249A98007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9715" name="Object 19">
            <a:extLst>
              <a:ext uri="{FF2B5EF4-FFF2-40B4-BE49-F238E27FC236}">
                <a16:creationId xmlns:a16="http://schemas.microsoft.com/office/drawing/2014/main" id="{07DCAFA8-B809-4FB7-8913-528A916D39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57938" y="5105400"/>
          <a:ext cx="2562225" cy="1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12447" imgH="431613" progId="Equation.3">
                  <p:embed/>
                </p:oleObj>
              </mc:Choice>
              <mc:Fallback>
                <p:oleObj name="Equation" r:id="rId10" imgW="812447" imgH="431613" progId="Equation.3">
                  <p:embed/>
                  <p:pic>
                    <p:nvPicPr>
                      <p:cNvPr id="29715" name="Object 19">
                        <a:extLst>
                          <a:ext uri="{FF2B5EF4-FFF2-40B4-BE49-F238E27FC236}">
                            <a16:creationId xmlns:a16="http://schemas.microsoft.com/office/drawing/2014/main" id="{07DCAFA8-B809-4FB7-8913-528A916D397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7938" y="5105400"/>
                        <a:ext cx="2562225" cy="13557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>
            <a:extLst>
              <a:ext uri="{FF2B5EF4-FFF2-40B4-BE49-F238E27FC236}">
                <a16:creationId xmlns:a16="http://schemas.microsoft.com/office/drawing/2014/main" id="{68A2777E-E57E-404B-B25B-40F67575F2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4650" y="0"/>
            <a:ext cx="7854950" cy="887413"/>
          </a:xfrm>
          <a:noFill/>
          <a:ln/>
        </p:spPr>
        <p:txBody>
          <a:bodyPr/>
          <a:lstStyle/>
          <a:p>
            <a:pPr algn="l"/>
            <a:r>
              <a:rPr lang="mk-MK" altLang="en-US" sz="2800" dirty="0">
                <a:latin typeface="MAC C Times" pitchFamily="18" charset="0"/>
              </a:rPr>
              <a:t>Задача</a:t>
            </a:r>
            <a:r>
              <a:rPr lang="en-US" altLang="en-US" sz="2800" dirty="0">
                <a:latin typeface="MAC C Times" pitchFamily="18" charset="0"/>
              </a:rPr>
              <a:t>3:</a:t>
            </a:r>
          </a:p>
        </p:txBody>
      </p:sp>
      <p:sp>
        <p:nvSpPr>
          <p:cNvPr id="30725" name="Text Box 5">
            <a:extLst>
              <a:ext uri="{FF2B5EF4-FFF2-40B4-BE49-F238E27FC236}">
                <a16:creationId xmlns:a16="http://schemas.microsoft.com/office/drawing/2014/main" id="{C262B189-16BE-4C28-9E6D-84C60542E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175" y="930275"/>
            <a:ext cx="5386387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800" dirty="0">
                <a:latin typeface="MAC C Times" pitchFamily="18" charset="0"/>
              </a:rPr>
              <a:t>Колкаво е полето во точката </a:t>
            </a:r>
            <a:r>
              <a:rPr lang="en-US" altLang="en-US" sz="2800" dirty="0">
                <a:latin typeface="MAC C Times" pitchFamily="18" charset="0"/>
              </a:rPr>
              <a:t>P, </a:t>
            </a:r>
            <a:r>
              <a:rPr lang="mk-MK" altLang="en-US" sz="2800" dirty="0">
                <a:latin typeface="MAC C Times" pitchFamily="18" charset="0"/>
              </a:rPr>
              <a:t>која се наоѓа во близина на една квадратана рамнина наелектризирана рамномерно со површинска густина </a:t>
            </a:r>
            <a:r>
              <a:rPr lang="en-US" altLang="en-US" sz="2800" i="1" dirty="0">
                <a:sym typeface="Symbol" panose="05050102010706020507" pitchFamily="18" charset="2"/>
              </a:rPr>
              <a:t></a:t>
            </a:r>
            <a:r>
              <a:rPr lang="mk-MK" altLang="en-US" sz="2800" i="1" dirty="0">
                <a:sym typeface="Symbol" panose="05050102010706020507" pitchFamily="18" charset="2"/>
              </a:rPr>
              <a:t>. Точката </a:t>
            </a:r>
            <a:r>
              <a:rPr lang="en-US" altLang="en-US" sz="2800" dirty="0">
                <a:latin typeface="MAC C Times" pitchFamily="18" charset="0"/>
                <a:sym typeface="Symbol" panose="05050102010706020507" pitchFamily="18" charset="2"/>
              </a:rPr>
              <a:t>P</a:t>
            </a:r>
            <a:r>
              <a:rPr lang="en-US" altLang="en-US" sz="2800" dirty="0">
                <a:latin typeface="MAC C Times" pitchFamily="18" charset="0"/>
              </a:rPr>
              <a:t> </a:t>
            </a:r>
            <a:r>
              <a:rPr lang="mk-MK" altLang="en-US" sz="2800" dirty="0">
                <a:latin typeface="MAC C Times" pitchFamily="18" charset="0"/>
              </a:rPr>
              <a:t>се наоѓа на нормалата над центарот на квадратот со должона на страната еднаква на </a:t>
            </a:r>
            <a:r>
              <a:rPr lang="en-US" altLang="en-US" sz="2800" i="1" dirty="0"/>
              <a:t>L</a:t>
            </a:r>
            <a:r>
              <a:rPr lang="mk-MK" altLang="en-US" sz="2800" dirty="0"/>
              <a:t>. За растојанието од точката </a:t>
            </a:r>
            <a:r>
              <a:rPr lang="en-US" altLang="en-US" sz="2800" dirty="0">
                <a:latin typeface="MAC C Times" pitchFamily="18" charset="0"/>
              </a:rPr>
              <a:t>R </a:t>
            </a:r>
            <a:r>
              <a:rPr lang="mk-MK" altLang="en-US" sz="2800" dirty="0">
                <a:latin typeface="MAC C Times" pitchFamily="18" charset="0"/>
              </a:rPr>
              <a:t>до рамнината важи </a:t>
            </a:r>
            <a:r>
              <a:rPr lang="en-US" altLang="en-US" sz="2800" i="1" dirty="0"/>
              <a:t>z</a:t>
            </a:r>
            <a:r>
              <a:rPr lang="en-US" altLang="en-US" sz="2800" dirty="0"/>
              <a:t> &lt;&lt;</a:t>
            </a:r>
            <a:r>
              <a:rPr lang="en-US" altLang="en-US" sz="2800" i="1" dirty="0"/>
              <a:t>L</a:t>
            </a:r>
            <a:r>
              <a:rPr lang="en-US" altLang="en-US" sz="2800" dirty="0"/>
              <a:t> </a:t>
            </a:r>
          </a:p>
        </p:txBody>
      </p:sp>
      <p:sp>
        <p:nvSpPr>
          <p:cNvPr id="30726" name="AutoShape 6">
            <a:extLst>
              <a:ext uri="{FF2B5EF4-FFF2-40B4-BE49-F238E27FC236}">
                <a16:creationId xmlns:a16="http://schemas.microsoft.com/office/drawing/2014/main" id="{B1E42CC2-4C02-43E7-A05D-3FFA25E8F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0888" y="4749800"/>
            <a:ext cx="2759075" cy="1065213"/>
          </a:xfrm>
          <a:prstGeom prst="parallelogram">
            <a:avLst>
              <a:gd name="adj" fmla="val 64754"/>
            </a:avLst>
          </a:prstGeom>
          <a:gradFill rotWithShape="1">
            <a:gsLst>
              <a:gs pos="0">
                <a:schemeClr val="accent1"/>
              </a:gs>
              <a:gs pos="100000">
                <a:srgbClr val="FFFF66"/>
              </a:gs>
            </a:gsLst>
            <a:lin ang="5400000" scaled="1"/>
          </a:gradFill>
          <a:ln w="9525">
            <a:solidFill>
              <a:srgbClr val="11111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7" name="Line 7">
            <a:extLst>
              <a:ext uri="{FF2B5EF4-FFF2-40B4-BE49-F238E27FC236}">
                <a16:creationId xmlns:a16="http://schemas.microsoft.com/office/drawing/2014/main" id="{5D6182EC-16B8-413E-9A11-8E69FA9070FD}"/>
              </a:ext>
            </a:extLst>
          </p:cNvPr>
          <p:cNvSpPr>
            <a:spLocks noChangeShapeType="1"/>
          </p:cNvSpPr>
          <p:nvPr/>
        </p:nvSpPr>
        <p:spPr bwMode="auto">
          <a:xfrm>
            <a:off x="7229475" y="1260475"/>
            <a:ext cx="0" cy="3911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8" name="Text Box 8">
            <a:extLst>
              <a:ext uri="{FF2B5EF4-FFF2-40B4-BE49-F238E27FC236}">
                <a16:creationId xmlns:a16="http://schemas.microsoft.com/office/drawing/2014/main" id="{D4E3E2BB-999E-4C90-A010-0FA8AC430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3825" y="4976813"/>
            <a:ext cx="390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>
                <a:solidFill>
                  <a:srgbClr val="111111"/>
                </a:solidFill>
                <a:latin typeface="Symbol" panose="05050102010706020507" pitchFamily="18" charset="2"/>
              </a:rPr>
              <a:t>s</a:t>
            </a:r>
          </a:p>
        </p:txBody>
      </p:sp>
      <p:sp>
        <p:nvSpPr>
          <p:cNvPr id="30729" name="Oval 9">
            <a:extLst>
              <a:ext uri="{FF2B5EF4-FFF2-40B4-BE49-F238E27FC236}">
                <a16:creationId xmlns:a16="http://schemas.microsoft.com/office/drawing/2014/main" id="{242BA856-69D5-4823-BDB4-5F1FB43196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75" y="1995488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0" name="Text Box 10">
            <a:extLst>
              <a:ext uri="{FF2B5EF4-FFF2-40B4-BE49-F238E27FC236}">
                <a16:creationId xmlns:a16="http://schemas.microsoft.com/office/drawing/2014/main" id="{BA5A96FA-F90F-406C-A332-4FDE3CA19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9325" y="1889125"/>
            <a:ext cx="690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tx2"/>
                </a:solidFill>
              </a:rPr>
              <a:t>P</a:t>
            </a:r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DCFCDE76-2117-42C7-A82C-06D44E6766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8675" y="3163888"/>
            <a:ext cx="5699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z</a:t>
            </a:r>
          </a:p>
        </p:txBody>
      </p:sp>
      <p:sp>
        <p:nvSpPr>
          <p:cNvPr id="30732" name="Oval 12">
            <a:extLst>
              <a:ext uri="{FF2B5EF4-FFF2-40B4-BE49-F238E27FC236}">
                <a16:creationId xmlns:a16="http://schemas.microsoft.com/office/drawing/2014/main" id="{CAE297A9-2D50-4FDE-8F6C-27ADC6D92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6613" y="5176838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11111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3" name="Text Box 13">
            <a:extLst>
              <a:ext uri="{FF2B5EF4-FFF2-40B4-BE49-F238E27FC236}">
                <a16:creationId xmlns:a16="http://schemas.microsoft.com/office/drawing/2014/main" id="{756E4129-C55E-480C-BDE7-49183EF8F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9325" y="5021263"/>
            <a:ext cx="6905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111111"/>
                </a:solidFill>
              </a:rPr>
              <a:t>O</a:t>
            </a:r>
          </a:p>
        </p:txBody>
      </p:sp>
      <p:sp>
        <p:nvSpPr>
          <p:cNvPr id="30734" name="Text Box 14">
            <a:extLst>
              <a:ext uri="{FF2B5EF4-FFF2-40B4-BE49-F238E27FC236}">
                <a16:creationId xmlns:a16="http://schemas.microsoft.com/office/drawing/2014/main" id="{5AD5567D-9B92-47B7-ADC1-0F517B678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7175" y="4970463"/>
            <a:ext cx="390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 i="1">
                <a:solidFill>
                  <a:srgbClr val="111111"/>
                </a:solidFill>
                <a:latin typeface="Times New Roman" panose="02020603050405020304" pitchFamily="18" charset="0"/>
              </a:rPr>
              <a:t>L</a:t>
            </a:r>
          </a:p>
        </p:txBody>
      </p:sp>
      <p:sp>
        <p:nvSpPr>
          <p:cNvPr id="30735" name="Text Box 15">
            <a:extLst>
              <a:ext uri="{FF2B5EF4-FFF2-40B4-BE49-F238E27FC236}">
                <a16:creationId xmlns:a16="http://schemas.microsoft.com/office/drawing/2014/main" id="{EBF4C008-9B2F-4DFC-AEC2-BFC1B6A8E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9325" y="4602163"/>
            <a:ext cx="390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 i="1">
                <a:solidFill>
                  <a:srgbClr val="111111"/>
                </a:solidFill>
                <a:latin typeface="Times New Roman" panose="02020603050405020304" pitchFamily="18" charset="0"/>
              </a:rPr>
              <a:t>L</a:t>
            </a:r>
          </a:p>
        </p:txBody>
      </p:sp>
      <p:sp>
        <p:nvSpPr>
          <p:cNvPr id="30736" name="Text Box 16">
            <a:extLst>
              <a:ext uri="{FF2B5EF4-FFF2-40B4-BE49-F238E27FC236}">
                <a16:creationId xmlns:a16="http://schemas.microsoft.com/office/drawing/2014/main" id="{BE77E4E0-4533-4FAE-8805-B333561F6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2324100"/>
            <a:ext cx="2128837" cy="70167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4000" i="1">
                <a:solidFill>
                  <a:srgbClr val="111111"/>
                </a:solidFill>
              </a:rPr>
              <a:t>E</a:t>
            </a:r>
            <a:r>
              <a:rPr lang="en-US" altLang="en-US" sz="4000" i="1" baseline="-25000">
                <a:solidFill>
                  <a:srgbClr val="111111"/>
                </a:solidFill>
              </a:rPr>
              <a:t>P </a:t>
            </a:r>
            <a:r>
              <a:rPr lang="en-US" altLang="en-US" sz="4000">
                <a:solidFill>
                  <a:srgbClr val="111111"/>
                </a:solidFill>
              </a:rPr>
              <a:t>=?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307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8" grpId="0"/>
      <p:bldP spid="30730" grpId="0"/>
      <p:bldP spid="30731" grpId="0"/>
      <p:bldP spid="30733" grpId="0"/>
      <p:bldP spid="30734" grpId="0"/>
      <p:bldP spid="30735" grpId="0"/>
      <p:bldP spid="30736" grpId="0" animBg="1"/>
      <p:bldP spid="3073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C952F069-E72A-45AC-AEA7-0919C67391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mk-MK" altLang="en-US" sz="3200" dirty="0">
                <a:latin typeface="MAC C Times" pitchFamily="18" charset="0"/>
              </a:rPr>
              <a:t>Ренение</a:t>
            </a:r>
            <a:endParaRPr lang="en-US" altLang="en-US" sz="3200" dirty="0">
              <a:latin typeface="MAC C Times" pitchFamily="18" charset="0"/>
            </a:endParaRPr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97F5A2A8-2C68-4AA5-AC78-CD2C9FF6E2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66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750" name="Text Box 6">
            <a:extLst>
              <a:ext uri="{FF2B5EF4-FFF2-40B4-BE49-F238E27FC236}">
                <a16:creationId xmlns:a16="http://schemas.microsoft.com/office/drawing/2014/main" id="{7C4BB786-6DED-48AE-914E-6175C9725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7625" y="1019175"/>
            <a:ext cx="40163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Полнеж на елемент на површина</a:t>
            </a:r>
            <a:endParaRPr lang="en-US" altLang="en-US" sz="2400" dirty="0">
              <a:latin typeface="MAC C Times" pitchFamily="18" charset="0"/>
            </a:endParaRPr>
          </a:p>
        </p:txBody>
      </p:sp>
      <p:sp>
        <p:nvSpPr>
          <p:cNvPr id="31752" name="Rectangle 8">
            <a:extLst>
              <a:ext uri="{FF2B5EF4-FFF2-40B4-BE49-F238E27FC236}">
                <a16:creationId xmlns:a16="http://schemas.microsoft.com/office/drawing/2014/main" id="{35C0D903-6C90-40CF-B80D-81E9D43621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1751" name="Object 7">
            <a:extLst>
              <a:ext uri="{FF2B5EF4-FFF2-40B4-BE49-F238E27FC236}">
                <a16:creationId xmlns:a16="http://schemas.microsoft.com/office/drawing/2014/main" id="{A537DF4E-74F5-41AD-B289-C3E6D8196BE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51500" y="1947863"/>
          <a:ext cx="2855913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10891" imgH="203112" progId="Equation.3">
                  <p:embed/>
                </p:oleObj>
              </mc:Choice>
              <mc:Fallback>
                <p:oleObj name="Equation" r:id="rId2" imgW="710891" imgH="203112" progId="Equation.3">
                  <p:embed/>
                  <p:pic>
                    <p:nvPicPr>
                      <p:cNvPr id="31751" name="Object 7">
                        <a:extLst>
                          <a:ext uri="{FF2B5EF4-FFF2-40B4-BE49-F238E27FC236}">
                            <a16:creationId xmlns:a16="http://schemas.microsoft.com/office/drawing/2014/main" id="{A537DF4E-74F5-41AD-B289-C3E6D8196BE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1947863"/>
                        <a:ext cx="2855913" cy="8001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4" name="Rectangle 10">
            <a:extLst>
              <a:ext uri="{FF2B5EF4-FFF2-40B4-BE49-F238E27FC236}">
                <a16:creationId xmlns:a16="http://schemas.microsoft.com/office/drawing/2014/main" id="{2409AEA2-0EA0-476E-A9D8-1FC180B87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1753" name="Object 9">
            <a:extLst>
              <a:ext uri="{FF2B5EF4-FFF2-40B4-BE49-F238E27FC236}">
                <a16:creationId xmlns:a16="http://schemas.microsoft.com/office/drawing/2014/main" id="{09695875-1173-40B7-99E7-7B2AAD87F0D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14900" y="4224338"/>
          <a:ext cx="3929063" cy="1052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459866" imgH="393529" progId="Equation.3">
                  <p:embed/>
                </p:oleObj>
              </mc:Choice>
              <mc:Fallback>
                <p:oleObj name="Equation" r:id="rId4" imgW="1459866" imgH="393529" progId="Equation.3">
                  <p:embed/>
                  <p:pic>
                    <p:nvPicPr>
                      <p:cNvPr id="31753" name="Object 9">
                        <a:extLst>
                          <a:ext uri="{FF2B5EF4-FFF2-40B4-BE49-F238E27FC236}">
                            <a16:creationId xmlns:a16="http://schemas.microsoft.com/office/drawing/2014/main" id="{09695875-1173-40B7-99E7-7B2AAD87F0D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4900" y="4224338"/>
                        <a:ext cx="3929063" cy="1052512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5" name="Text Box 11">
            <a:extLst>
              <a:ext uri="{FF2B5EF4-FFF2-40B4-BE49-F238E27FC236}">
                <a16:creationId xmlns:a16="http://schemas.microsoft.com/office/drawing/2014/main" id="{5A11DCC5-0FFD-493B-B45F-576537809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1013" y="3027363"/>
            <a:ext cx="30432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dirty="0">
                <a:latin typeface="Times New Roman" panose="02020603050405020304" pitchFamily="18" charset="0"/>
              </a:rPr>
              <a:t>2D    -&gt;   1D</a:t>
            </a:r>
          </a:p>
        </p:txBody>
      </p:sp>
      <p:sp>
        <p:nvSpPr>
          <p:cNvPr id="31756" name="Text Box 12">
            <a:extLst>
              <a:ext uri="{FF2B5EF4-FFF2-40B4-BE49-F238E27FC236}">
                <a16:creationId xmlns:a16="http://schemas.microsoft.com/office/drawing/2014/main" id="{0E27BECD-2BEA-4E05-93C2-F3D101FA8A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7625" y="3762375"/>
            <a:ext cx="4016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Линиски елемент</a:t>
            </a:r>
            <a:endParaRPr lang="en-US" altLang="en-US" sz="2400" dirty="0">
              <a:latin typeface="MAC C Times" pitchFamily="18" charset="0"/>
            </a:endParaRPr>
          </a:p>
        </p:txBody>
      </p:sp>
      <p:sp>
        <p:nvSpPr>
          <p:cNvPr id="31758" name="Rectangle 14">
            <a:extLst>
              <a:ext uri="{FF2B5EF4-FFF2-40B4-BE49-F238E27FC236}">
                <a16:creationId xmlns:a16="http://schemas.microsoft.com/office/drawing/2014/main" id="{692E742A-68C9-47C8-9357-3B6D0CFA5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670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1757" name="Object 13">
            <a:extLst>
              <a:ext uri="{FF2B5EF4-FFF2-40B4-BE49-F238E27FC236}">
                <a16:creationId xmlns:a16="http://schemas.microsoft.com/office/drawing/2014/main" id="{FF38D47A-8E3C-4DC8-85CB-D6E59D59034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02138" y="5854700"/>
          <a:ext cx="4741862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76500" imgH="520700" progId="Equation.3">
                  <p:embed/>
                </p:oleObj>
              </mc:Choice>
              <mc:Fallback>
                <p:oleObj name="Equation" r:id="rId6" imgW="2476500" imgH="520700" progId="Equation.3">
                  <p:embed/>
                  <p:pic>
                    <p:nvPicPr>
                      <p:cNvPr id="31757" name="Object 13">
                        <a:extLst>
                          <a:ext uri="{FF2B5EF4-FFF2-40B4-BE49-F238E27FC236}">
                            <a16:creationId xmlns:a16="http://schemas.microsoft.com/office/drawing/2014/main" id="{FF38D47A-8E3C-4DC8-85CB-D6E59D59034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2138" y="5854700"/>
                        <a:ext cx="4741862" cy="10033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60" name="Rectangle 16">
            <a:extLst>
              <a:ext uri="{FF2B5EF4-FFF2-40B4-BE49-F238E27FC236}">
                <a16:creationId xmlns:a16="http://schemas.microsoft.com/office/drawing/2014/main" id="{024C2853-D69A-40A4-8B8B-61598DEA1C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66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1759" name="Object 15">
            <a:extLst>
              <a:ext uri="{FF2B5EF4-FFF2-40B4-BE49-F238E27FC236}">
                <a16:creationId xmlns:a16="http://schemas.microsoft.com/office/drawing/2014/main" id="{A2C5D272-577A-46DE-879D-C1F9826AE83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863" y="1196975"/>
          <a:ext cx="4391025" cy="509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8" imgW="2977053" imgH="3434666" progId="Word.Picture.8">
                  <p:embed/>
                </p:oleObj>
              </mc:Choice>
              <mc:Fallback>
                <p:oleObj name="Picture" r:id="rId8" imgW="2977053" imgH="3434666" progId="Word.Picture.8">
                  <p:embed/>
                  <p:pic>
                    <p:nvPicPr>
                      <p:cNvPr id="31759" name="Object 15">
                        <a:extLst>
                          <a:ext uri="{FF2B5EF4-FFF2-40B4-BE49-F238E27FC236}">
                            <a16:creationId xmlns:a16="http://schemas.microsoft.com/office/drawing/2014/main" id="{A2C5D272-577A-46DE-879D-C1F9826AE8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3" y="1196975"/>
                        <a:ext cx="4391025" cy="5091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31755" grpId="0"/>
      <p:bldP spid="317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>
            <a:extLst>
              <a:ext uri="{FF2B5EF4-FFF2-40B4-BE49-F238E27FC236}">
                <a16:creationId xmlns:a16="http://schemas.microsoft.com/office/drawing/2014/main" id="{BEC68CB8-3A73-4BC7-BF1F-B49F19A9D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71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2772" name="Object 4">
            <a:extLst>
              <a:ext uri="{FF2B5EF4-FFF2-40B4-BE49-F238E27FC236}">
                <a16:creationId xmlns:a16="http://schemas.microsoft.com/office/drawing/2014/main" id="{6C2816DE-E47E-4746-B796-83BCC3D5AD3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14400" y="693738"/>
          <a:ext cx="2627313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7419" imgH="317362" progId="Equation.3">
                  <p:embed/>
                </p:oleObj>
              </mc:Choice>
              <mc:Fallback>
                <p:oleObj name="Equation" r:id="rId2" imgW="647419" imgH="317362" progId="Equation.3">
                  <p:embed/>
                  <p:pic>
                    <p:nvPicPr>
                      <p:cNvPr id="32772" name="Object 4">
                        <a:extLst>
                          <a:ext uri="{FF2B5EF4-FFF2-40B4-BE49-F238E27FC236}">
                            <a16:creationId xmlns:a16="http://schemas.microsoft.com/office/drawing/2014/main" id="{6C2816DE-E47E-4746-B796-83BCC3D5AD3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693738"/>
                        <a:ext cx="2627313" cy="1274762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5" name="Rectangle 7">
            <a:extLst>
              <a:ext uri="{FF2B5EF4-FFF2-40B4-BE49-F238E27FC236}">
                <a16:creationId xmlns:a16="http://schemas.microsoft.com/office/drawing/2014/main" id="{7972D114-9085-4934-BD38-2B82F072B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2774" name="Object 6">
            <a:extLst>
              <a:ext uri="{FF2B5EF4-FFF2-40B4-BE49-F238E27FC236}">
                <a16:creationId xmlns:a16="http://schemas.microsoft.com/office/drawing/2014/main" id="{4C158543-CE06-419F-9495-500A9177A5B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68363" y="2162175"/>
          <a:ext cx="5651500" cy="1363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30400" imgH="469900" progId="Equation.3">
                  <p:embed/>
                </p:oleObj>
              </mc:Choice>
              <mc:Fallback>
                <p:oleObj name="Equation" r:id="rId4" imgW="1930400" imgH="469900" progId="Equation.3">
                  <p:embed/>
                  <p:pic>
                    <p:nvPicPr>
                      <p:cNvPr id="32774" name="Object 6">
                        <a:extLst>
                          <a:ext uri="{FF2B5EF4-FFF2-40B4-BE49-F238E27FC236}">
                            <a16:creationId xmlns:a16="http://schemas.microsoft.com/office/drawing/2014/main" id="{4C158543-CE06-419F-9495-500A9177A5B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363" y="2162175"/>
                        <a:ext cx="5651500" cy="1363663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7" name="Rectangle 9">
            <a:extLst>
              <a:ext uri="{FF2B5EF4-FFF2-40B4-BE49-F238E27FC236}">
                <a16:creationId xmlns:a16="http://schemas.microsoft.com/office/drawing/2014/main" id="{94CC24D4-C3C1-4E31-9B05-218EB5528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2779" name="Rectangle 11">
            <a:extLst>
              <a:ext uri="{FF2B5EF4-FFF2-40B4-BE49-F238E27FC236}">
                <a16:creationId xmlns:a16="http://schemas.microsoft.com/office/drawing/2014/main" id="{1DEA7252-8A88-4A50-A354-15E2E5346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2778" name="Object 10">
            <a:extLst>
              <a:ext uri="{FF2B5EF4-FFF2-40B4-BE49-F238E27FC236}">
                <a16:creationId xmlns:a16="http://schemas.microsoft.com/office/drawing/2014/main" id="{38D307F1-7131-47EA-9A69-6E13AC7569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00113" y="3714750"/>
          <a:ext cx="7945437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721100" imgH="711200" progId="Equation.3">
                  <p:embed/>
                </p:oleObj>
              </mc:Choice>
              <mc:Fallback>
                <p:oleObj name="Equation" r:id="rId6" imgW="3721100" imgH="711200" progId="Equation.3">
                  <p:embed/>
                  <p:pic>
                    <p:nvPicPr>
                      <p:cNvPr id="32778" name="Object 10">
                        <a:extLst>
                          <a:ext uri="{FF2B5EF4-FFF2-40B4-BE49-F238E27FC236}">
                            <a16:creationId xmlns:a16="http://schemas.microsoft.com/office/drawing/2014/main" id="{38D307F1-7131-47EA-9A69-6E13AC7569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3714750"/>
                        <a:ext cx="7945437" cy="15240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70734BED-BB0D-4C4B-A51D-C3357AF2D8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mk-MK" altLang="en-US" sz="3200" dirty="0">
                <a:latin typeface="MAC C Times" pitchFamily="18" charset="0"/>
              </a:rPr>
              <a:t>Специјален случај</a:t>
            </a:r>
            <a:r>
              <a:rPr lang="en-US" altLang="en-US" sz="3200" dirty="0">
                <a:latin typeface="MAC C Times" pitchFamily="18" charset="0"/>
              </a:rPr>
              <a:t>:</a:t>
            </a:r>
            <a:r>
              <a:rPr lang="en-US" altLang="en-US" dirty="0"/>
              <a:t> </a:t>
            </a:r>
          </a:p>
        </p:txBody>
      </p:sp>
      <p:graphicFrame>
        <p:nvGraphicFramePr>
          <p:cNvPr id="33797" name="Object 5">
            <a:extLst>
              <a:ext uri="{FF2B5EF4-FFF2-40B4-BE49-F238E27FC236}">
                <a16:creationId xmlns:a16="http://schemas.microsoft.com/office/drawing/2014/main" id="{5510E7E2-0EB2-46A1-800F-4218A6724FF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78013" y="2154238"/>
          <a:ext cx="2706687" cy="1246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50531" imgH="393529" progId="Equation.3">
                  <p:embed/>
                </p:oleObj>
              </mc:Choice>
              <mc:Fallback>
                <p:oleObj name="Equation" r:id="rId2" imgW="850531" imgH="393529" progId="Equation.3">
                  <p:embed/>
                  <p:pic>
                    <p:nvPicPr>
                      <p:cNvPr id="33797" name="Object 5">
                        <a:extLst>
                          <a:ext uri="{FF2B5EF4-FFF2-40B4-BE49-F238E27FC236}">
                            <a16:creationId xmlns:a16="http://schemas.microsoft.com/office/drawing/2014/main" id="{5510E7E2-0EB2-46A1-800F-4218A6724FF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8013" y="2154238"/>
                        <a:ext cx="2706687" cy="1246187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33796" name="Object 4">
                <a:extLst>
                  <a:ext uri="{FF2B5EF4-FFF2-40B4-BE49-F238E27FC236}">
                    <a16:creationId xmlns:a16="http://schemas.microsoft.com/office/drawing/2014/main" id="{9DF0CD4F-B88D-4965-96DA-5C97E3C8111A}"/>
                  </a:ext>
                </a:extLst>
              </p:cNvPr>
              <p:cNvSpPr txBox="1"/>
              <p:nvPr/>
            </p:nvSpPr>
            <p:spPr bwMode="auto">
              <a:xfrm>
                <a:off x="1325563" y="4545013"/>
                <a:ext cx="4764087" cy="1376362"/>
              </a:xfrm>
              <a:prstGeom prst="rect">
                <a:avLst/>
              </a:prstGeom>
              <a:solidFill>
                <a:schemeClr val="folHlink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  <m:r>
                            <m:rPr>
                              <m:nor/>
                            </m:rPr>
                            <a:rPr lang="en-US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z</m:t>
                          </m:r>
                        </m:num>
                        <m:den>
                          <m:r>
                            <a:rPr lang="en-US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US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3796" name="Object 4">
                <a:extLst>
                  <a:ext uri="{FF2B5EF4-FFF2-40B4-BE49-F238E27FC236}">
                    <a16:creationId xmlns:a16="http://schemas.microsoft.com/office/drawing/2014/main" id="{9DF0CD4F-B88D-4965-96DA-5C97E3C811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25563" y="4545013"/>
                <a:ext cx="4764087" cy="137636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798" name="Rectangle 6">
            <a:extLst>
              <a:ext uri="{FF2B5EF4-FFF2-40B4-BE49-F238E27FC236}">
                <a16:creationId xmlns:a16="http://schemas.microsoft.com/office/drawing/2014/main" id="{0EE5E13D-79AB-4C3E-9740-4011A9E071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264077"/>
            <a:ext cx="934007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Ако </a:t>
            </a:r>
            <a:r>
              <a:rPr lang="en-US" altLang="en-US" sz="2400" i="1" dirty="0">
                <a:cs typeface="Times New Roman" panose="02020603050405020304" pitchFamily="18" charset="0"/>
              </a:rPr>
              <a:t>z&lt;&lt;L,</a:t>
            </a:r>
            <a:r>
              <a:rPr lang="en-US" altLang="en-US" sz="240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влијанието на далечните делови е мало </a:t>
            </a:r>
          </a:p>
          <a:p>
            <a:pPr algn="just" eaLnBrk="1" hangingPunct="1"/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па може да се земе дека: </a:t>
            </a: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3799" name="Rectangle 7">
            <a:extLst>
              <a:ext uri="{FF2B5EF4-FFF2-40B4-BE49-F238E27FC236}">
                <a16:creationId xmlns:a16="http://schemas.microsoft.com/office/drawing/2014/main" id="{D5A55252-77DD-4072-8CA4-EDAA06D7C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6013" y="3853806"/>
            <a:ext cx="43514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en-US" altLang="en-US" sz="2400" dirty="0">
                <a:latin typeface="MAC C Times" pitchFamily="18" charset="0"/>
                <a:cs typeface="Times New Roman" panose="02020603050405020304" pitchFamily="18" charset="0"/>
              </a:rPr>
              <a:t> </a:t>
            </a:r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и во тој случај за полето имаме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20B0AA74-4ED2-45ED-ACFC-A5894B2916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mk-MK" altLang="en-US" sz="3200" dirty="0">
                <a:latin typeface="MAC C Times" pitchFamily="18" charset="0"/>
              </a:rPr>
              <a:t>Задача</a:t>
            </a:r>
            <a:r>
              <a:rPr lang="en-US" altLang="en-US" sz="3200" dirty="0">
                <a:latin typeface="MAC C Times" pitchFamily="18" charset="0"/>
              </a:rPr>
              <a:t>4:</a:t>
            </a:r>
          </a:p>
        </p:txBody>
      </p:sp>
      <p:sp>
        <p:nvSpPr>
          <p:cNvPr id="34820" name="Text Box 4">
            <a:extLst>
              <a:ext uri="{FF2B5EF4-FFF2-40B4-BE49-F238E27FC236}">
                <a16:creationId xmlns:a16="http://schemas.microsoft.com/office/drawing/2014/main" id="{2CB29093-31ED-45AD-837B-0172E3D0D4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700" y="1719332"/>
            <a:ext cx="437832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latin typeface="+mj-lt"/>
              </a:rPr>
              <a:t>Колкава е јачината на полето создадена од две планпарелелни разноимено наелектризирани плочи со иста површинска густина </a:t>
            </a:r>
            <a:r>
              <a:rPr lang="en-US" altLang="en-US" sz="2400" dirty="0">
                <a:latin typeface="+mj-lt"/>
                <a:sym typeface="Symbol" panose="05050102010706020507" pitchFamily="18" charset="2"/>
              </a:rPr>
              <a:t></a:t>
            </a:r>
            <a:r>
              <a:rPr lang="mk-MK" altLang="en-US" sz="2400" dirty="0">
                <a:latin typeface="+mj-lt"/>
                <a:sym typeface="Symbol" panose="05050102010706020507" pitchFamily="18" charset="2"/>
              </a:rPr>
              <a:t>, поставени на меѓусебно </a:t>
            </a:r>
            <a:r>
              <a:rPr lang="en-US" altLang="en-US" sz="2400" dirty="0">
                <a:latin typeface="+mj-lt"/>
              </a:rPr>
              <a:t>d</a:t>
            </a:r>
            <a:r>
              <a:rPr lang="mk-MK" altLang="en-US" sz="2400" dirty="0">
                <a:latin typeface="+mj-lt"/>
              </a:rPr>
              <a:t> кое е многу помало во однос на димензиите на плочите</a:t>
            </a:r>
            <a:r>
              <a:rPr lang="en-US" altLang="en-US" sz="2400" dirty="0">
                <a:latin typeface="+mj-lt"/>
              </a:rPr>
              <a:t>.</a:t>
            </a:r>
          </a:p>
        </p:txBody>
      </p:sp>
      <p:sp>
        <p:nvSpPr>
          <p:cNvPr id="34821" name="AutoShape 5">
            <a:extLst>
              <a:ext uri="{FF2B5EF4-FFF2-40B4-BE49-F238E27FC236}">
                <a16:creationId xmlns:a16="http://schemas.microsoft.com/office/drawing/2014/main" id="{5A17B1FD-D105-4D68-9FE4-C6EA31A9E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425" y="4749800"/>
            <a:ext cx="3538538" cy="781050"/>
          </a:xfrm>
          <a:prstGeom prst="parallelogram">
            <a:avLst>
              <a:gd name="adj" fmla="val 113262"/>
            </a:avLst>
          </a:prstGeom>
          <a:gradFill rotWithShape="1">
            <a:gsLst>
              <a:gs pos="0">
                <a:schemeClr val="accent1"/>
              </a:gs>
              <a:gs pos="100000">
                <a:srgbClr val="FFFF66"/>
              </a:gs>
            </a:gsLst>
            <a:lin ang="5400000" scaled="1"/>
          </a:gradFill>
          <a:ln w="9525">
            <a:solidFill>
              <a:srgbClr val="11111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2" name="AutoShape 6">
            <a:extLst>
              <a:ext uri="{FF2B5EF4-FFF2-40B4-BE49-F238E27FC236}">
                <a16:creationId xmlns:a16="http://schemas.microsoft.com/office/drawing/2014/main" id="{6537236E-F64C-4984-A986-658475973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3825" y="4271963"/>
            <a:ext cx="3538538" cy="781050"/>
          </a:xfrm>
          <a:prstGeom prst="parallelogram">
            <a:avLst>
              <a:gd name="adj" fmla="val 113262"/>
            </a:avLst>
          </a:prstGeom>
          <a:gradFill rotWithShape="1">
            <a:gsLst>
              <a:gs pos="0">
                <a:srgbClr val="6666FF"/>
              </a:gs>
              <a:gs pos="100000">
                <a:srgbClr val="FFFF66"/>
              </a:gs>
            </a:gsLst>
            <a:lin ang="5400000" scaled="1"/>
          </a:gradFill>
          <a:ln w="9525">
            <a:solidFill>
              <a:srgbClr val="11111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Text Box 7">
            <a:extLst>
              <a:ext uri="{FF2B5EF4-FFF2-40B4-BE49-F238E27FC236}">
                <a16:creationId xmlns:a16="http://schemas.microsoft.com/office/drawing/2014/main" id="{C74D62DA-3229-4713-9246-C2CE1FF9A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8775" y="4960938"/>
            <a:ext cx="390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>
                <a:solidFill>
                  <a:srgbClr val="111111"/>
                </a:solidFill>
                <a:latin typeface="Symbol" panose="05050102010706020507" pitchFamily="18" charset="2"/>
              </a:rPr>
              <a:t>s</a:t>
            </a:r>
          </a:p>
        </p:txBody>
      </p:sp>
      <p:sp>
        <p:nvSpPr>
          <p:cNvPr id="34824" name="Text Box 8">
            <a:extLst>
              <a:ext uri="{FF2B5EF4-FFF2-40B4-BE49-F238E27FC236}">
                <a16:creationId xmlns:a16="http://schemas.microsoft.com/office/drawing/2014/main" id="{7F853CB6-A411-4DEE-ADE3-4DD5D53993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1663" y="4484688"/>
            <a:ext cx="390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b="1">
                <a:solidFill>
                  <a:srgbClr val="111111"/>
                </a:solidFill>
                <a:latin typeface="Symbol" panose="05050102010706020507" pitchFamily="18" charset="2"/>
              </a:rPr>
              <a:t>s</a:t>
            </a:r>
          </a:p>
        </p:txBody>
      </p:sp>
      <p:sp>
        <p:nvSpPr>
          <p:cNvPr id="34826" name="Oval 10">
            <a:extLst>
              <a:ext uri="{FF2B5EF4-FFF2-40B4-BE49-F238E27FC236}">
                <a16:creationId xmlns:a16="http://schemas.microsoft.com/office/drawing/2014/main" id="{59B5132D-B0D7-492D-81AF-78474567D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3822700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11111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7" name="Oval 11">
            <a:extLst>
              <a:ext uri="{FF2B5EF4-FFF2-40B4-BE49-F238E27FC236}">
                <a16:creationId xmlns:a16="http://schemas.microsoft.com/office/drawing/2014/main" id="{61930CC8-BF73-49C6-9A9A-DFFD36FA4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8138" y="5159375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11111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8" name="Oval 12">
            <a:extLst>
              <a:ext uri="{FF2B5EF4-FFF2-40B4-BE49-F238E27FC236}">
                <a16:creationId xmlns:a16="http://schemas.microsoft.com/office/drawing/2014/main" id="{34C5CE1A-01AB-4F6B-AF1C-F83E43521C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7188" y="6061075"/>
            <a:ext cx="88900" cy="889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11111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9" name="Text Box 13">
            <a:extLst>
              <a:ext uri="{FF2B5EF4-FFF2-40B4-BE49-F238E27FC236}">
                <a16:creationId xmlns:a16="http://schemas.microsoft.com/office/drawing/2014/main" id="{DB5F2C24-8BAD-4959-B90A-43C09B991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4188" y="3656013"/>
            <a:ext cx="509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34830" name="Text Box 14">
            <a:extLst>
              <a:ext uri="{FF2B5EF4-FFF2-40B4-BE49-F238E27FC236}">
                <a16:creationId xmlns:a16="http://schemas.microsoft.com/office/drawing/2014/main" id="{F71FA4AF-4A19-4458-9899-1B48CC297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4188" y="5065713"/>
            <a:ext cx="509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B</a:t>
            </a:r>
          </a:p>
        </p:txBody>
      </p:sp>
      <p:sp>
        <p:nvSpPr>
          <p:cNvPr id="34831" name="Text Box 15">
            <a:extLst>
              <a:ext uri="{FF2B5EF4-FFF2-40B4-BE49-F238E27FC236}">
                <a16:creationId xmlns:a16="http://schemas.microsoft.com/office/drawing/2014/main" id="{E7A5617E-21CD-436F-8C6D-F54182204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4188" y="6024563"/>
            <a:ext cx="509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C</a:t>
            </a:r>
          </a:p>
        </p:txBody>
      </p:sp>
      <p:sp>
        <p:nvSpPr>
          <p:cNvPr id="34832" name="Text Box 16">
            <a:extLst>
              <a:ext uri="{FF2B5EF4-FFF2-40B4-BE49-F238E27FC236}">
                <a16:creationId xmlns:a16="http://schemas.microsoft.com/office/drawing/2014/main" id="{E2EFB9AA-7DD6-4E70-BA85-ABDBFF6981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0850" y="2998788"/>
            <a:ext cx="2803525" cy="70167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4000" i="1">
                <a:solidFill>
                  <a:srgbClr val="111111"/>
                </a:solidFill>
              </a:rPr>
              <a:t>E</a:t>
            </a:r>
            <a:r>
              <a:rPr lang="en-US" altLang="en-US" sz="4000" i="1" baseline="-25000">
                <a:solidFill>
                  <a:srgbClr val="111111"/>
                </a:solidFill>
              </a:rPr>
              <a:t>C </a:t>
            </a:r>
            <a:r>
              <a:rPr lang="en-US" altLang="en-US" sz="4000">
                <a:solidFill>
                  <a:srgbClr val="111111"/>
                </a:solidFill>
              </a:rPr>
              <a:t>=?</a:t>
            </a:r>
          </a:p>
        </p:txBody>
      </p:sp>
      <p:sp>
        <p:nvSpPr>
          <p:cNvPr id="34833" name="Text Box 17">
            <a:extLst>
              <a:ext uri="{FF2B5EF4-FFF2-40B4-BE49-F238E27FC236}">
                <a16:creationId xmlns:a16="http://schemas.microsoft.com/office/drawing/2014/main" id="{D62B91B1-25CC-43B7-A5B0-FC3E1EC8C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0850" y="1454150"/>
            <a:ext cx="2803525" cy="70167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4000" i="1">
                <a:solidFill>
                  <a:srgbClr val="111111"/>
                </a:solidFill>
              </a:rPr>
              <a:t>E</a:t>
            </a:r>
            <a:r>
              <a:rPr lang="en-US" altLang="en-US" sz="4000" i="1" baseline="-25000">
                <a:solidFill>
                  <a:srgbClr val="111111"/>
                </a:solidFill>
              </a:rPr>
              <a:t>B </a:t>
            </a:r>
            <a:r>
              <a:rPr lang="en-US" altLang="en-US" sz="4000">
                <a:solidFill>
                  <a:srgbClr val="111111"/>
                </a:solidFill>
              </a:rPr>
              <a:t>=?</a:t>
            </a:r>
          </a:p>
        </p:txBody>
      </p:sp>
      <p:sp>
        <p:nvSpPr>
          <p:cNvPr id="34834" name="Text Box 18">
            <a:extLst>
              <a:ext uri="{FF2B5EF4-FFF2-40B4-BE49-F238E27FC236}">
                <a16:creationId xmlns:a16="http://schemas.microsoft.com/office/drawing/2014/main" id="{31C9175C-1653-4F29-9E7A-7C9A995658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0850" y="465138"/>
            <a:ext cx="2803525" cy="70167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4000" i="1">
                <a:solidFill>
                  <a:srgbClr val="111111"/>
                </a:solidFill>
              </a:rPr>
              <a:t>E</a:t>
            </a:r>
            <a:r>
              <a:rPr lang="en-US" altLang="en-US" sz="4000" i="1" baseline="-25000">
                <a:solidFill>
                  <a:srgbClr val="111111"/>
                </a:solidFill>
              </a:rPr>
              <a:t>A </a:t>
            </a:r>
            <a:r>
              <a:rPr lang="en-US" altLang="en-US" sz="4000">
                <a:solidFill>
                  <a:srgbClr val="111111"/>
                </a:solidFill>
              </a:rPr>
              <a:t>=?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348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348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348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  <p:bldP spid="34824" grpId="0"/>
      <p:bldP spid="34832" grpId="0" animBg="1"/>
      <p:bldP spid="34832" grpId="1" animBg="1"/>
      <p:bldP spid="34833" grpId="0" animBg="1"/>
      <p:bldP spid="34833" grpId="1" animBg="1"/>
      <p:bldP spid="34834" grpId="0" animBg="1"/>
      <p:bldP spid="3483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Rectangle 6">
            <a:extLst>
              <a:ext uri="{FF2B5EF4-FFF2-40B4-BE49-F238E27FC236}">
                <a16:creationId xmlns:a16="http://schemas.microsoft.com/office/drawing/2014/main" id="{2E30FBBE-6F13-449E-973E-2E5F788CE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788" y="2016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algn="l" eaLnBrk="1" hangingPunct="1"/>
            <a:r>
              <a:rPr lang="mk-MK" altLang="en-US" sz="3200" dirty="0">
                <a:latin typeface="MAC C Times" pitchFamily="18" charset="0"/>
              </a:rPr>
              <a:t>Решение</a:t>
            </a:r>
            <a:endParaRPr lang="en-US" altLang="en-US" sz="3200" dirty="0">
              <a:latin typeface="MAC C Times" pitchFamily="18" charset="0"/>
            </a:endParaRPr>
          </a:p>
        </p:txBody>
      </p:sp>
      <p:sp>
        <p:nvSpPr>
          <p:cNvPr id="35848" name="Rectangle 8">
            <a:extLst>
              <a:ext uri="{FF2B5EF4-FFF2-40B4-BE49-F238E27FC236}">
                <a16:creationId xmlns:a16="http://schemas.microsoft.com/office/drawing/2014/main" id="{A19005B7-3F0E-43C2-8DA2-2193689C6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955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47" name="Object 7">
            <a:extLst>
              <a:ext uri="{FF2B5EF4-FFF2-40B4-BE49-F238E27FC236}">
                <a16:creationId xmlns:a16="http://schemas.microsoft.com/office/drawing/2014/main" id="{2BDEDD9A-F776-4DAE-BBFA-09F63A85BE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1285875"/>
          <a:ext cx="4940300" cy="467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2583383" imgH="2063945" progId="Word.Picture.8">
                  <p:embed/>
                </p:oleObj>
              </mc:Choice>
              <mc:Fallback>
                <p:oleObj name="Picture" r:id="rId2" imgW="2583383" imgH="2063945" progId="Word.Picture.8">
                  <p:embed/>
                  <p:pic>
                    <p:nvPicPr>
                      <p:cNvPr id="35847" name="Object 7">
                        <a:extLst>
                          <a:ext uri="{FF2B5EF4-FFF2-40B4-BE49-F238E27FC236}">
                            <a16:creationId xmlns:a16="http://schemas.microsoft.com/office/drawing/2014/main" id="{2BDEDD9A-F776-4DAE-BBFA-09F63A85BE2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285875"/>
                        <a:ext cx="4940300" cy="467677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0" name="Rectangle 10">
            <a:extLst>
              <a:ext uri="{FF2B5EF4-FFF2-40B4-BE49-F238E27FC236}">
                <a16:creationId xmlns:a16="http://schemas.microsoft.com/office/drawing/2014/main" id="{BC09D301-1FB6-40AB-ACAA-49BEB6261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49" name="Object 9">
            <a:extLst>
              <a:ext uri="{FF2B5EF4-FFF2-40B4-BE49-F238E27FC236}">
                <a16:creationId xmlns:a16="http://schemas.microsoft.com/office/drawing/2014/main" id="{5A244D13-7DFE-466E-A7DF-EC16B9418B5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61125" y="1655763"/>
          <a:ext cx="1890713" cy="119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72808" imgH="431613" progId="Equation.3">
                  <p:embed/>
                </p:oleObj>
              </mc:Choice>
              <mc:Fallback>
                <p:oleObj name="Equation" r:id="rId4" imgW="672808" imgH="431613" progId="Equation.3">
                  <p:embed/>
                  <p:pic>
                    <p:nvPicPr>
                      <p:cNvPr id="35849" name="Object 9">
                        <a:extLst>
                          <a:ext uri="{FF2B5EF4-FFF2-40B4-BE49-F238E27FC236}">
                            <a16:creationId xmlns:a16="http://schemas.microsoft.com/office/drawing/2014/main" id="{5A244D13-7DFE-466E-A7DF-EC16B9418B5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1125" y="1655763"/>
                        <a:ext cx="1890713" cy="1198562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1" name="Text Box 11">
            <a:extLst>
              <a:ext uri="{FF2B5EF4-FFF2-40B4-BE49-F238E27FC236}">
                <a16:creationId xmlns:a16="http://schemas.microsoft.com/office/drawing/2014/main" id="{F6A58E8A-10DF-4C97-BE84-1421D8F30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6800" y="1154907"/>
            <a:ext cx="299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latin typeface="MAC C Times" pitchFamily="18" charset="0"/>
              </a:rPr>
              <a:t>Од задачата </a:t>
            </a:r>
            <a:r>
              <a:rPr lang="en-US" altLang="en-US" sz="2400" dirty="0">
                <a:latin typeface="MAC C Times" pitchFamily="18" charset="0"/>
              </a:rPr>
              <a:t>3</a:t>
            </a:r>
          </a:p>
        </p:txBody>
      </p:sp>
      <p:sp>
        <p:nvSpPr>
          <p:cNvPr id="35853" name="Rectangle 13">
            <a:extLst>
              <a:ext uri="{FF2B5EF4-FFF2-40B4-BE49-F238E27FC236}">
                <a16:creationId xmlns:a16="http://schemas.microsoft.com/office/drawing/2014/main" id="{AAA1E568-E390-4BE5-AC6F-22555BA2F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52" name="Object 12">
            <a:extLst>
              <a:ext uri="{FF2B5EF4-FFF2-40B4-BE49-F238E27FC236}">
                <a16:creationId xmlns:a16="http://schemas.microsoft.com/office/drawing/2014/main" id="{0FC7D47D-B01E-4897-A0FA-DC4C1DC0E8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30888" y="3201988"/>
          <a:ext cx="2668587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65200" imgH="241300" progId="Equation.3">
                  <p:embed/>
                </p:oleObj>
              </mc:Choice>
              <mc:Fallback>
                <p:oleObj name="Equation" r:id="rId6" imgW="965200" imgH="241300" progId="Equation.3">
                  <p:embed/>
                  <p:pic>
                    <p:nvPicPr>
                      <p:cNvPr id="35852" name="Object 12">
                        <a:extLst>
                          <a:ext uri="{FF2B5EF4-FFF2-40B4-BE49-F238E27FC236}">
                            <a16:creationId xmlns:a16="http://schemas.microsoft.com/office/drawing/2014/main" id="{0FC7D47D-B01E-4897-A0FA-DC4C1DC0E8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0888" y="3201988"/>
                        <a:ext cx="2668587" cy="6604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5" name="Rectangle 15">
            <a:extLst>
              <a:ext uri="{FF2B5EF4-FFF2-40B4-BE49-F238E27FC236}">
                <a16:creationId xmlns:a16="http://schemas.microsoft.com/office/drawing/2014/main" id="{88172826-CC2B-470C-B925-25EE186E2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54" name="Object 14">
            <a:extLst>
              <a:ext uri="{FF2B5EF4-FFF2-40B4-BE49-F238E27FC236}">
                <a16:creationId xmlns:a16="http://schemas.microsoft.com/office/drawing/2014/main" id="{C5BC823A-8692-42F6-8E80-1FE3DB6C9C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2813958"/>
              </p:ext>
            </p:extLst>
          </p:nvPr>
        </p:nvGraphicFramePr>
        <p:xfrm>
          <a:off x="4940300" y="4644129"/>
          <a:ext cx="4062412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044700" imgH="431800" progId="Equation.3">
                  <p:embed/>
                </p:oleObj>
              </mc:Choice>
              <mc:Fallback>
                <p:oleObj name="Equation" r:id="rId8" imgW="2044700" imgH="431800" progId="Equation.3">
                  <p:embed/>
                  <p:pic>
                    <p:nvPicPr>
                      <p:cNvPr id="35854" name="Object 14">
                        <a:extLst>
                          <a:ext uri="{FF2B5EF4-FFF2-40B4-BE49-F238E27FC236}">
                            <a16:creationId xmlns:a16="http://schemas.microsoft.com/office/drawing/2014/main" id="{C5BC823A-8692-42F6-8E80-1FE3DB6C9C2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0300" y="4644129"/>
                        <a:ext cx="4062412" cy="8509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7" name="Rectangle 17">
            <a:extLst>
              <a:ext uri="{FF2B5EF4-FFF2-40B4-BE49-F238E27FC236}">
                <a16:creationId xmlns:a16="http://schemas.microsoft.com/office/drawing/2014/main" id="{FFD53816-DECE-4CC8-99F4-92F01DA3F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56" name="Object 16">
            <a:extLst>
              <a:ext uri="{FF2B5EF4-FFF2-40B4-BE49-F238E27FC236}">
                <a16:creationId xmlns:a16="http://schemas.microsoft.com/office/drawing/2014/main" id="{0E7F8EBA-D4E7-45A9-95DA-B5B98125293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29175" y="5935663"/>
          <a:ext cx="4016375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866900" imgH="431800" progId="Equation.3">
                  <p:embed/>
                </p:oleObj>
              </mc:Choice>
              <mc:Fallback>
                <p:oleObj name="Equation" r:id="rId10" imgW="1866900" imgH="431800" progId="Equation.3">
                  <p:embed/>
                  <p:pic>
                    <p:nvPicPr>
                      <p:cNvPr id="35856" name="Object 16">
                        <a:extLst>
                          <a:ext uri="{FF2B5EF4-FFF2-40B4-BE49-F238E27FC236}">
                            <a16:creationId xmlns:a16="http://schemas.microsoft.com/office/drawing/2014/main" id="{0E7F8EBA-D4E7-45A9-95DA-B5B9812529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9175" y="5935663"/>
                        <a:ext cx="4016375" cy="922337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8" name="Text Box 18">
            <a:extLst>
              <a:ext uri="{FF2B5EF4-FFF2-40B4-BE49-F238E27FC236}">
                <a16:creationId xmlns:a16="http://schemas.microsoft.com/office/drawing/2014/main" id="{970E4588-9B97-4E29-82BA-A4AD8F53D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8075" y="6086475"/>
            <a:ext cx="3433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800" dirty="0">
                <a:latin typeface="MAC C Times" pitchFamily="18" charset="0"/>
              </a:rPr>
              <a:t>Во точките </a:t>
            </a:r>
            <a:r>
              <a:rPr lang="en-US" altLang="en-US" sz="2800" dirty="0">
                <a:latin typeface="MAC C Times" pitchFamily="18" charset="0"/>
              </a:rPr>
              <a:t>A </a:t>
            </a:r>
            <a:r>
              <a:rPr lang="mk-MK" altLang="en-US" sz="2800" dirty="0">
                <a:latin typeface="MAC C Times" pitchFamily="18" charset="0"/>
              </a:rPr>
              <a:t>и</a:t>
            </a:r>
            <a:r>
              <a:rPr lang="en-US" altLang="en-US" sz="2800" dirty="0">
                <a:latin typeface="MAC C Times" pitchFamily="18" charset="0"/>
              </a:rPr>
              <a:t> C:</a:t>
            </a:r>
          </a:p>
        </p:txBody>
      </p:sp>
      <p:sp>
        <p:nvSpPr>
          <p:cNvPr id="15" name="Text Box 18">
            <a:extLst>
              <a:ext uri="{FF2B5EF4-FFF2-40B4-BE49-F238E27FC236}">
                <a16:creationId xmlns:a16="http://schemas.microsoft.com/office/drawing/2014/main" id="{11D508C0-5678-423D-B34B-A1607BE40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6043" y="3814764"/>
            <a:ext cx="3433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800" dirty="0">
                <a:latin typeface="MAC C Times" pitchFamily="18" charset="0"/>
              </a:rPr>
              <a:t>Во точката В</a:t>
            </a:r>
            <a:r>
              <a:rPr lang="en-US" altLang="en-US" sz="2800" dirty="0">
                <a:latin typeface="MAC C Times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1" grpId="0"/>
    </p:bldLst>
  </p:timing>
</p:sld>
</file>

<file path=ppt/theme/theme1.xml><?xml version="1.0" encoding="utf-8"?>
<a:theme xmlns:a="http://schemas.openxmlformats.org/drawingml/2006/main" name="Slit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2FD4D04A410749BF26DC1F6DCB4F79" ma:contentTypeVersion="2" ma:contentTypeDescription="Create a new document." ma:contentTypeScope="" ma:versionID="4d095b0bc9053f1dfce5f12b9f98f0a3">
  <xsd:schema xmlns:xsd="http://www.w3.org/2001/XMLSchema" xmlns:xs="http://www.w3.org/2001/XMLSchema" xmlns:p="http://schemas.microsoft.com/office/2006/metadata/properties" xmlns:ns2="1aa08bef-21c4-469e-834f-8550c5be96c8" targetNamespace="http://schemas.microsoft.com/office/2006/metadata/properties" ma:root="true" ma:fieldsID="43ce8144e45f454d9a5c82d0e346ad4d" ns2:_="">
    <xsd:import namespace="1aa08bef-21c4-469e-834f-8550c5be96c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08bef-21c4-469e-834f-8550c5be96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8A76A2B-F6DF-4D67-8FF3-CDB2671215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08bef-21c4-469e-834f-8550c5be96c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DE13524-A9D3-4FD6-AD60-F68B2949464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B8F473E-D5F6-46F2-95E5-9862B5B378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1311</TotalTime>
  <Words>770</Words>
  <Application>Microsoft Office PowerPoint</Application>
  <PresentationFormat>On-screen Show (4:3)</PresentationFormat>
  <Paragraphs>126</Paragraphs>
  <Slides>24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6" baseType="lpstr">
      <vt:lpstr>Arial</vt:lpstr>
      <vt:lpstr>Arial Black</vt:lpstr>
      <vt:lpstr>Cambria Math</vt:lpstr>
      <vt:lpstr>MAC C Times</vt:lpstr>
      <vt:lpstr>Macedonian Tms</vt:lpstr>
      <vt:lpstr>Symbol</vt:lpstr>
      <vt:lpstr>Tahoma</vt:lpstr>
      <vt:lpstr>Times New Roman</vt:lpstr>
      <vt:lpstr>Wingdings</vt:lpstr>
      <vt:lpstr>Slit</vt:lpstr>
      <vt:lpstr>Picture</vt:lpstr>
      <vt:lpstr>Equation</vt:lpstr>
      <vt:lpstr>1.2. Електрично поле и вектор на електричното поле</vt:lpstr>
      <vt:lpstr>PowerPoint Presentation</vt:lpstr>
      <vt:lpstr> Како знаеме дека тоа е така?  </vt:lpstr>
      <vt:lpstr>Да дефинираме пробен полнеж (Q0)</vt:lpstr>
      <vt:lpstr>1.2.1  Електрично поле од точкест полнеж</vt:lpstr>
      <vt:lpstr>Електрично поле (E)</vt:lpstr>
      <vt:lpstr>Електрично поле (E)</vt:lpstr>
      <vt:lpstr>Единица на електрично поле</vt:lpstr>
      <vt:lpstr>Принцип на суперпозиција на електричните полоња</vt:lpstr>
      <vt:lpstr>Јачина на некои полиња</vt:lpstr>
      <vt:lpstr>1.2.2. Густина на полнеж волуменска, површинска и линиска</vt:lpstr>
      <vt:lpstr>1.2.3. Примери за пресметување на поле</vt:lpstr>
      <vt:lpstr>Решение:</vt:lpstr>
      <vt:lpstr>PowerPoint Presentation</vt:lpstr>
      <vt:lpstr>Специјален случај:  ако x&gt;&gt;a</vt:lpstr>
      <vt:lpstr>Задача 2:</vt:lpstr>
      <vt:lpstr>PowerPoint Presentation</vt:lpstr>
      <vt:lpstr>PowerPoint Presentation</vt:lpstr>
      <vt:lpstr>Задача3:</vt:lpstr>
      <vt:lpstr>Ренение</vt:lpstr>
      <vt:lpstr>PowerPoint Presentation</vt:lpstr>
      <vt:lpstr>Специјален случај: </vt:lpstr>
      <vt:lpstr>Задача4:</vt:lpstr>
      <vt:lpstr>PowerPoint Presentation</vt:lpstr>
    </vt:vector>
  </TitlesOfParts>
  <Company>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Customer</dc:creator>
  <cp:lastModifiedBy>Mimoza Ristova</cp:lastModifiedBy>
  <cp:revision>129</cp:revision>
  <dcterms:created xsi:type="dcterms:W3CDTF">2007-02-26T15:19:25Z</dcterms:created>
  <dcterms:modified xsi:type="dcterms:W3CDTF">2023-10-05T10:07:02Z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0x010100862FD4D04A410749BF26DC1F6DCB4F79</vt:lpwstr>
  </property>
</Properties>
</file>