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810" y="2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>
            <a:extLst>
              <a:ext uri="{FF2B5EF4-FFF2-40B4-BE49-F238E27FC236}">
                <a16:creationId xmlns:a16="http://schemas.microsoft.com/office/drawing/2014/main" id="{3197AEF4-5101-4337-ACDE-87EF2F50987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123" name="Group 3">
              <a:extLst>
                <a:ext uri="{FF2B5EF4-FFF2-40B4-BE49-F238E27FC236}">
                  <a16:creationId xmlns:a16="http://schemas.microsoft.com/office/drawing/2014/main" id="{1E766B92-6E5E-4B18-81D4-000F0938F9C4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4" name="Freeform 4">
                <a:extLst>
                  <a:ext uri="{FF2B5EF4-FFF2-40B4-BE49-F238E27FC236}">
                    <a16:creationId xmlns:a16="http://schemas.microsoft.com/office/drawing/2014/main" id="{9F19F5CB-8115-45BA-BA7B-D7727BABA2C0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5125" name="Freeform 5">
                <a:extLst>
                  <a:ext uri="{FF2B5EF4-FFF2-40B4-BE49-F238E27FC236}">
                    <a16:creationId xmlns:a16="http://schemas.microsoft.com/office/drawing/2014/main" id="{FCA0B3B1-BD98-4575-A397-5BB19EEE544C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5126" name="Freeform 6">
                <a:extLst>
                  <a:ext uri="{FF2B5EF4-FFF2-40B4-BE49-F238E27FC236}">
                    <a16:creationId xmlns:a16="http://schemas.microsoft.com/office/drawing/2014/main" id="{6369A170-A8FB-4F3A-B7EA-A282E43A7BF0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5127" name="Freeform 7">
                <a:extLst>
                  <a:ext uri="{FF2B5EF4-FFF2-40B4-BE49-F238E27FC236}">
                    <a16:creationId xmlns:a16="http://schemas.microsoft.com/office/drawing/2014/main" id="{16178393-4FB8-416D-9591-F6427ECF19BC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5128" name="Freeform 8">
                <a:extLst>
                  <a:ext uri="{FF2B5EF4-FFF2-40B4-BE49-F238E27FC236}">
                    <a16:creationId xmlns:a16="http://schemas.microsoft.com/office/drawing/2014/main" id="{F6670FDD-4318-43CA-970E-3543453E8613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</p:grpSp>
        <p:sp>
          <p:nvSpPr>
            <p:cNvPr id="5129" name="Freeform 9">
              <a:extLst>
                <a:ext uri="{FF2B5EF4-FFF2-40B4-BE49-F238E27FC236}">
                  <a16:creationId xmlns:a16="http://schemas.microsoft.com/office/drawing/2014/main" id="{36E0C4B6-ACDB-47F9-8AD6-8E340CD42A2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130" name="Freeform 10">
              <a:extLst>
                <a:ext uri="{FF2B5EF4-FFF2-40B4-BE49-F238E27FC236}">
                  <a16:creationId xmlns:a16="http://schemas.microsoft.com/office/drawing/2014/main" id="{09760880-02DC-4864-9D30-F63EE15B550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5131" name="Rectangle 11">
            <a:extLst>
              <a:ext uri="{FF2B5EF4-FFF2-40B4-BE49-F238E27FC236}">
                <a16:creationId xmlns:a16="http://schemas.microsoft.com/office/drawing/2014/main" id="{BA957F8A-1E50-4291-9CBC-C1CB18C4F168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en-US" altLang="LID4096" noProof="0"/>
              <a:t>Click to edit Master title style</a:t>
            </a:r>
          </a:p>
        </p:txBody>
      </p:sp>
      <p:sp>
        <p:nvSpPr>
          <p:cNvPr id="5132" name="Rectangle 12">
            <a:extLst>
              <a:ext uri="{FF2B5EF4-FFF2-40B4-BE49-F238E27FC236}">
                <a16:creationId xmlns:a16="http://schemas.microsoft.com/office/drawing/2014/main" id="{C2EB63B7-1659-40C5-A16C-9E40111DF7F1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LID4096" noProof="0"/>
              <a:t>Click to edit Master subtitle style</a:t>
            </a:r>
          </a:p>
        </p:txBody>
      </p:sp>
      <p:sp>
        <p:nvSpPr>
          <p:cNvPr id="5133" name="Rectangle 13">
            <a:extLst>
              <a:ext uri="{FF2B5EF4-FFF2-40B4-BE49-F238E27FC236}">
                <a16:creationId xmlns:a16="http://schemas.microsoft.com/office/drawing/2014/main" id="{CF0979C5-F43D-4D3F-97B2-5A194E2E4615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5134" name="Rectangle 14">
            <a:extLst>
              <a:ext uri="{FF2B5EF4-FFF2-40B4-BE49-F238E27FC236}">
                <a16:creationId xmlns:a16="http://schemas.microsoft.com/office/drawing/2014/main" id="{BFD9B9C6-BBB8-4F6C-8E22-D707B340A3B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5135" name="Rectangle 15">
            <a:extLst>
              <a:ext uri="{FF2B5EF4-FFF2-40B4-BE49-F238E27FC236}">
                <a16:creationId xmlns:a16="http://schemas.microsoft.com/office/drawing/2014/main" id="{011373F4-8F6F-4757-9217-7DC450840E4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4B7458A-E0A2-4236-9372-0725F3591378}" type="slidenum">
              <a:rPr lang="en-US" altLang="LID4096"/>
              <a:pPr/>
              <a:t>‹#›</a:t>
            </a:fld>
            <a:endParaRPr lang="en-US" altLang="LID4096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07B32-466C-49BE-90EF-E107A365D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CCD3C-C7FA-4CC7-A18D-C1A67A004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F69B69-2365-4AB8-8EC8-13BB087AB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07279E-08D1-46E0-BF37-71291DB1F0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7B1EE1-5129-4A1A-AD6A-5FD72264C122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30BCC3-A498-4660-A9B1-66DBFD3E1B3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3651462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576EC-29C0-4D6B-B701-C14C63D93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EF64BD-EC73-4EA8-9BB1-07DFAFF47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79157-E6E0-47BD-9075-D588F520B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DF8FA2-FE83-4CF8-8E3E-27DCC5A1D8E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AF8F1F-6EC9-443B-A3C0-9195C9B710C1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E204CD-0903-4771-87DE-3A2AD836052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3184570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2A8F2-EEBF-40EE-AEDF-88CE0409A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B25F6-3295-43BD-9B9A-301C2F2137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DBB3F7-ABE8-4E21-8169-7F35630471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EEE42-B605-4BF1-AAD6-59C05D999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F6841-0DF4-4D36-B5E9-D7FDD726494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2639E0-0805-4DE9-BEC3-B60CA13E6B9E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5BD3ADD-86A4-470E-B648-CDE6AD47B2F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1715487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AF442-39C1-491A-8DA1-170F39B6F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33741F-A120-40C9-901B-EE37476FA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D97FD2-FEAF-4367-A0BF-070D70DD06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AB5357-C022-4D73-8B98-3F9F552F75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6B4B87-1743-4FC9-BD5B-3818B600F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F507C5-BF07-4E17-B40D-9000547DE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770576-70C1-454E-A7EA-0ED02C6E776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657D7DC-E060-4BB9-9971-BE0085E62D89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593F2E3-4A22-433E-891E-167699051D4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4276381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A0125-DC6A-4306-B529-F80358162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000CCA-6DC0-4C79-AF8C-4C44DBB8E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60521-CD09-41C5-8D17-C5018D3087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434A779-430D-49A0-BF24-2BDFFA8B7D47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3DC69-2FB3-4A82-A8C1-89D43866A28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3817105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938822-BE08-423C-B5A9-2CE59C1F0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082806C-2FE9-460F-904D-14E4918FB88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6CA099C-F693-4680-9B23-88155837B17E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E68793-3700-4878-A426-AE152C706B2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346370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1E716-7AA6-4389-9D64-5D7D44769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93564-395F-478B-8CD2-F2F73AB5B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D14A1-C8E5-4E2A-AA10-989AEF6537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A8EBE3-3466-42B3-93B1-A16CD7D1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17D32-6F52-4129-AC8B-C55788B90CB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9256DEC-034D-416F-BBF2-408D4B6812C8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C454E26-32BC-4768-A7F8-B8F041C8956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634851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22097-B64D-4296-A2DB-98FE9E206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0B9BEC-9DE8-473B-ABA4-98CCB50268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5063BD-D7C5-499A-A2D2-BBBE003554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D17226-A0F3-4D3B-BBFE-8FBE13E01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A32B0-63CA-4EBB-8BB6-4A3040F4AD0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0515C74-FC34-4C55-8F21-20B3F3E95859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5DBC4364-5E61-426F-A54C-6728F22AA73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3761166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4DDD-EC25-4F91-91FC-E3E28BF28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F44FD2-8A75-4357-AD53-BE552757F1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F4CE9-EB58-4D83-9FD9-4FD46031A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972E53-94E1-470D-A9C7-4636A4629E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3849081-7BAA-4C9B-A36C-B44C0ECF85BB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1AEF81-9988-4C60-8393-45465895F04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2762440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8A5437-9E66-40F5-82A6-54A4B1BDF6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F7D228-F04B-4A1C-8C1F-515801B59C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858FB-6CDD-4F24-9F4B-0352BFA7F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F4450D-AB45-4F16-BAD0-D504BE0497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C49B6C6-BBE7-47CA-B526-3AAFEAF33E63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72C3CA-563C-4243-8D24-84AF3918F33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3199860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4CA0F6B-A508-4714-A4D8-5E1501AE3368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CA1924-ADD2-4A09-BA40-874A3348CB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01ABD-2735-44E7-A4BD-97AFEC4042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D13901C-8D2B-4F57-8480-343BF6E93A32}" type="slidenum">
              <a:rPr lang="en-US" altLang="LID4096"/>
              <a:pPr/>
              <a:t>‹#›</a:t>
            </a:fld>
            <a:endParaRPr lang="en-US" alt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B288D-604E-40C1-9A80-7C25F907425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LID4096"/>
          </a:p>
        </p:txBody>
      </p:sp>
    </p:spTree>
    <p:extLst>
      <p:ext uri="{BB962C8B-B14F-4D97-AF65-F5344CB8AC3E}">
        <p14:creationId xmlns:p14="http://schemas.microsoft.com/office/powerpoint/2010/main" val="2386325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5D3497C5-0313-48F9-A90A-96E940B4812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LID4096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54E58CF4-B5F8-44F5-8ADC-7CF9FF7D67F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F0701FCA-DFFC-4496-ADE6-002E8399A77D}" type="slidenum">
              <a:rPr lang="en-US" altLang="LID4096"/>
              <a:pPr/>
              <a:t>‹#›</a:t>
            </a:fld>
            <a:endParaRPr lang="en-US" altLang="LID4096"/>
          </a:p>
        </p:txBody>
      </p:sp>
      <p:grpSp>
        <p:nvGrpSpPr>
          <p:cNvPr id="4100" name="Group 4">
            <a:extLst>
              <a:ext uri="{FF2B5EF4-FFF2-40B4-BE49-F238E27FC236}">
                <a16:creationId xmlns:a16="http://schemas.microsoft.com/office/drawing/2014/main" id="{8996849F-0B93-4A52-BA67-E5BE972CF446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101" name="Group 5">
              <a:extLst>
                <a:ext uri="{FF2B5EF4-FFF2-40B4-BE49-F238E27FC236}">
                  <a16:creationId xmlns:a16="http://schemas.microsoft.com/office/drawing/2014/main" id="{7A95A4D0-3AB6-4889-9116-C5F5CA223AE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102" name="Freeform 6">
                <a:extLst>
                  <a:ext uri="{FF2B5EF4-FFF2-40B4-BE49-F238E27FC236}">
                    <a16:creationId xmlns:a16="http://schemas.microsoft.com/office/drawing/2014/main" id="{0362093D-FA55-4ED2-8E65-6FEA70CA3DA8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103" name="Freeform 7">
                <a:extLst>
                  <a:ext uri="{FF2B5EF4-FFF2-40B4-BE49-F238E27FC236}">
                    <a16:creationId xmlns:a16="http://schemas.microsoft.com/office/drawing/2014/main" id="{98078FEA-2BF5-4A31-86E1-63D0D69625C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104" name="Freeform 8">
                <a:extLst>
                  <a:ext uri="{FF2B5EF4-FFF2-40B4-BE49-F238E27FC236}">
                    <a16:creationId xmlns:a16="http://schemas.microsoft.com/office/drawing/2014/main" id="{E7D8E0E3-CA6A-44E6-BB91-C7FD7822335D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105" name="Freeform 9">
                <a:extLst>
                  <a:ext uri="{FF2B5EF4-FFF2-40B4-BE49-F238E27FC236}">
                    <a16:creationId xmlns:a16="http://schemas.microsoft.com/office/drawing/2014/main" id="{07F6D848-1CB4-4A0E-B0AF-14ABF081D4A6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106" name="Freeform 10">
                <a:extLst>
                  <a:ext uri="{FF2B5EF4-FFF2-40B4-BE49-F238E27FC236}">
                    <a16:creationId xmlns:a16="http://schemas.microsoft.com/office/drawing/2014/main" id="{7394037A-3329-4E8B-8B84-6D0F3AB0F1C3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</p:grpSp>
        <p:sp>
          <p:nvSpPr>
            <p:cNvPr id="4107" name="Freeform 11">
              <a:extLst>
                <a:ext uri="{FF2B5EF4-FFF2-40B4-BE49-F238E27FC236}">
                  <a16:creationId xmlns:a16="http://schemas.microsoft.com/office/drawing/2014/main" id="{E48DEDEA-7D17-436C-B4C4-24F79A8BB76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4108" name="Freeform 12">
              <a:extLst>
                <a:ext uri="{FF2B5EF4-FFF2-40B4-BE49-F238E27FC236}">
                  <a16:creationId xmlns:a16="http://schemas.microsoft.com/office/drawing/2014/main" id="{64CDFB1C-B921-4DE1-B00A-6AC43FAA92C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4109" name="Rectangle 13">
            <a:extLst>
              <a:ext uri="{FF2B5EF4-FFF2-40B4-BE49-F238E27FC236}">
                <a16:creationId xmlns:a16="http://schemas.microsoft.com/office/drawing/2014/main" id="{2936BC3F-F9C7-4AA2-AB07-D1781EEF5FAE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ID4096"/>
              <a:t>Click to edit Master title style</a:t>
            </a:r>
          </a:p>
        </p:txBody>
      </p:sp>
      <p:sp>
        <p:nvSpPr>
          <p:cNvPr id="4110" name="Rectangle 14">
            <a:extLst>
              <a:ext uri="{FF2B5EF4-FFF2-40B4-BE49-F238E27FC236}">
                <a16:creationId xmlns:a16="http://schemas.microsoft.com/office/drawing/2014/main" id="{34A05A2C-91CE-42F9-B378-7B7C302E34B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LID4096"/>
          </a:p>
        </p:txBody>
      </p:sp>
      <p:sp>
        <p:nvSpPr>
          <p:cNvPr id="4111" name="Rectangle 15">
            <a:extLst>
              <a:ext uri="{FF2B5EF4-FFF2-40B4-BE49-F238E27FC236}">
                <a16:creationId xmlns:a16="http://schemas.microsoft.com/office/drawing/2014/main" id="{C5DCD5D3-B7E7-49DF-AF5D-E36FDAFAB8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ID4096"/>
              <a:t>Click to edit Master text styles</a:t>
            </a:r>
          </a:p>
          <a:p>
            <a:pPr lvl="1"/>
            <a:r>
              <a:rPr lang="en-US" altLang="LID4096"/>
              <a:t>Second level</a:t>
            </a:r>
          </a:p>
          <a:p>
            <a:pPr lvl="2"/>
            <a:r>
              <a:rPr lang="en-US" altLang="LID4096"/>
              <a:t>Third level</a:t>
            </a:r>
          </a:p>
          <a:p>
            <a:pPr lvl="3"/>
            <a:r>
              <a:rPr lang="en-US" altLang="LID4096"/>
              <a:t>Fourth level</a:t>
            </a:r>
          </a:p>
          <a:p>
            <a:pPr lvl="4"/>
            <a:r>
              <a:rPr lang="en-US" altLang="LID4096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11.wmf"/><Relationship Id="rId7" Type="http://schemas.openxmlformats.org/officeDocument/2006/relationships/image" Target="../media/image13.w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5.wmf"/><Relationship Id="rId5" Type="http://schemas.openxmlformats.org/officeDocument/2006/relationships/image" Target="../media/image12.wmf"/><Relationship Id="rId10" Type="http://schemas.openxmlformats.org/officeDocument/2006/relationships/oleObject" Target="../embeddings/oleObject10.bin"/><Relationship Id="rId4" Type="http://schemas.openxmlformats.org/officeDocument/2006/relationships/oleObject" Target="../embeddings/oleObject7.bin"/><Relationship Id="rId9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7" Type="http://schemas.openxmlformats.org/officeDocument/2006/relationships/image" Target="../media/image22.w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5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wmf"/><Relationship Id="rId5" Type="http://schemas.openxmlformats.org/officeDocument/2006/relationships/image" Target="../media/image20.wmf"/><Relationship Id="rId4" Type="http://schemas.openxmlformats.org/officeDocument/2006/relationships/image" Target="../media/image2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62C0A930-7CD5-4A73-9542-6BA2AF30598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09600" y="1219200"/>
            <a:ext cx="8077200" cy="4511675"/>
          </a:xfrm>
        </p:spPr>
        <p:txBody>
          <a:bodyPr/>
          <a:lstStyle/>
          <a:p>
            <a:r>
              <a:rPr lang="en-US" altLang="LID4096" sz="3600" dirty="0">
                <a:latin typeface="MAC C Times" pitchFamily="18" charset="0"/>
              </a:rPr>
              <a:t>4. </a:t>
            </a:r>
            <a:r>
              <a:rPr lang="mk-MK" altLang="LID4096" sz="3600" dirty="0">
                <a:latin typeface="MAC C Times" pitchFamily="18" charset="0"/>
              </a:rPr>
              <a:t>ДИЕЛЕКТРИЦИ ВО ЕЛЕКТРИЧНО ПОЛЕ,   ЕЛЕКТРИЧЕН КАПАЦИТЕТ, ЕНЕРГИЈА НА ЕЛЕКТРИЧНО ПОЛЕ</a:t>
            </a:r>
            <a:br>
              <a:rPr lang="en-US" altLang="LID4096" sz="5400" dirty="0"/>
            </a:br>
            <a:br>
              <a:rPr lang="en-US" altLang="LID4096" sz="5400" dirty="0"/>
            </a:br>
            <a:endParaRPr lang="en-US" altLang="LID4096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0" name="Line 32">
            <a:extLst>
              <a:ext uri="{FF2B5EF4-FFF2-40B4-BE49-F238E27FC236}">
                <a16:creationId xmlns:a16="http://schemas.microsoft.com/office/drawing/2014/main" id="{D670E7FE-0591-4297-A8CE-9F2949626471}"/>
              </a:ext>
            </a:extLst>
          </p:cNvPr>
          <p:cNvSpPr>
            <a:spLocks noChangeShapeType="1"/>
          </p:cNvSpPr>
          <p:nvPr/>
        </p:nvSpPr>
        <p:spPr bwMode="auto">
          <a:xfrm>
            <a:off x="4705350" y="3097213"/>
            <a:ext cx="160338" cy="178593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7173" name="Text Box 5">
            <a:extLst>
              <a:ext uri="{FF2B5EF4-FFF2-40B4-BE49-F238E27FC236}">
                <a16:creationId xmlns:a16="http://schemas.microsoft.com/office/drawing/2014/main" id="{68B23DCC-F9DD-4515-9B9C-4A51CFCB7E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288" y="0"/>
            <a:ext cx="81534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LID4096" sz="2800" dirty="0">
                <a:solidFill>
                  <a:schemeClr val="hlink"/>
                </a:solidFill>
                <a:latin typeface="MAC C Times" pitchFamily="18" charset="0"/>
              </a:rPr>
              <a:t>4.1. </a:t>
            </a:r>
            <a:r>
              <a:rPr lang="mk-MK" altLang="LID4096" sz="2800" b="1" dirty="0">
                <a:solidFill>
                  <a:schemeClr val="hlink"/>
                </a:solidFill>
                <a:latin typeface="MAC C Times" pitchFamily="18" charset="0"/>
              </a:rPr>
              <a:t>Поларизација на диелектрици, видови диелектрици</a:t>
            </a:r>
            <a:endParaRPr lang="en-US" altLang="LID4096" sz="2800" b="1" dirty="0">
              <a:solidFill>
                <a:schemeClr val="hlink"/>
              </a:solidFill>
              <a:latin typeface="MAC C Times" pitchFamily="18" charset="0"/>
            </a:endParaRP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F4168D8A-5ED9-4A50-BC0E-4A5B72583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5974" y="1065639"/>
            <a:ext cx="719017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en-US" altLang="LID4096" b="1" dirty="0">
                <a:latin typeface="MAC C Times" pitchFamily="18" charset="0"/>
              </a:rPr>
              <a:t>4.1.1. </a:t>
            </a:r>
            <a:r>
              <a:rPr lang="mk-MK" altLang="LID4096" b="1" dirty="0">
                <a:latin typeface="MAC C Times" pitchFamily="18" charset="0"/>
              </a:rPr>
              <a:t>Експеримент 1 – во електрично поле доаѓа до </a:t>
            </a:r>
          </a:p>
          <a:p>
            <a:pPr algn="just" eaLnBrk="1" hangingPunct="1"/>
            <a:r>
              <a:rPr lang="mk-MK" altLang="LID4096" b="1" dirty="0">
                <a:latin typeface="MAC C Times" pitchFamily="18" charset="0"/>
              </a:rPr>
              <a:t>поларизација на диелектрици</a:t>
            </a:r>
            <a:endParaRPr lang="en-US" altLang="LID4096" b="1" dirty="0">
              <a:latin typeface="MAC C Times" pitchFamily="18" charset="0"/>
            </a:endParaRPr>
          </a:p>
        </p:txBody>
      </p:sp>
      <p:sp>
        <p:nvSpPr>
          <p:cNvPr id="7176" name="Rectangle 8">
            <a:extLst>
              <a:ext uri="{FF2B5EF4-FFF2-40B4-BE49-F238E27FC236}">
                <a16:creationId xmlns:a16="http://schemas.microsoft.com/office/drawing/2014/main" id="{9D308A24-1256-490A-81B3-E35F725291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908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pSp>
        <p:nvGrpSpPr>
          <p:cNvPr id="7199" name="Group 31">
            <a:extLst>
              <a:ext uri="{FF2B5EF4-FFF2-40B4-BE49-F238E27FC236}">
                <a16:creationId xmlns:a16="http://schemas.microsoft.com/office/drawing/2014/main" id="{F8D1DB04-1383-48C0-8B99-9F89F3A2CE48}"/>
              </a:ext>
            </a:extLst>
          </p:cNvPr>
          <p:cNvGrpSpPr>
            <a:grpSpLocks/>
          </p:cNvGrpSpPr>
          <p:nvPr/>
        </p:nvGrpSpPr>
        <p:grpSpPr bwMode="auto">
          <a:xfrm>
            <a:off x="5518150" y="4191000"/>
            <a:ext cx="1282700" cy="2492375"/>
            <a:chOff x="3476" y="2640"/>
            <a:chExt cx="808" cy="1570"/>
          </a:xfrm>
        </p:grpSpPr>
        <p:sp>
          <p:nvSpPr>
            <p:cNvPr id="7178" name="AutoShape 10">
              <a:extLst>
                <a:ext uri="{FF2B5EF4-FFF2-40B4-BE49-F238E27FC236}">
                  <a16:creationId xmlns:a16="http://schemas.microsoft.com/office/drawing/2014/main" id="{2EBA1FF3-0FA4-41C0-B728-587A0511A1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2" y="3360"/>
              <a:ext cx="300" cy="850"/>
            </a:xfrm>
            <a:prstGeom prst="upArrowCallout">
              <a:avLst>
                <a:gd name="adj1" fmla="val 25000"/>
                <a:gd name="adj2" fmla="val 25000"/>
                <a:gd name="adj3" fmla="val 47222"/>
                <a:gd name="adj4" fmla="val 66667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7179" name="Oval 11">
              <a:extLst>
                <a:ext uri="{FF2B5EF4-FFF2-40B4-BE49-F238E27FC236}">
                  <a16:creationId xmlns:a16="http://schemas.microsoft.com/office/drawing/2014/main" id="{EADF0945-4ABF-4E2D-8504-7F0888CF53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6" y="2640"/>
              <a:ext cx="808" cy="788"/>
            </a:xfrm>
            <a:prstGeom prst="ellipse">
              <a:avLst/>
            </a:prstGeom>
            <a:gradFill rotWithShape="1">
              <a:gsLst>
                <a:gs pos="0">
                  <a:srgbClr val="FF0066"/>
                </a:gs>
                <a:gs pos="100000">
                  <a:srgbClr val="FF0066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7183" name="Text Box 15">
              <a:extLst>
                <a:ext uri="{FF2B5EF4-FFF2-40B4-BE49-F238E27FC236}">
                  <a16:creationId xmlns:a16="http://schemas.microsoft.com/office/drawing/2014/main" id="{F4DF252E-E271-4296-9801-73B2B4904D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39" y="2912"/>
              <a:ext cx="299" cy="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LID4096" sz="3200" b="1">
                  <a:solidFill>
                    <a:schemeClr val="bg2"/>
                  </a:solidFill>
                </a:rPr>
                <a:t>+</a:t>
              </a:r>
              <a:endParaRPr lang="en-US" altLang="LID4096" sz="3200">
                <a:solidFill>
                  <a:schemeClr val="bg2"/>
                </a:solidFill>
              </a:endParaRPr>
            </a:p>
          </p:txBody>
        </p:sp>
      </p:grpSp>
      <p:grpSp>
        <p:nvGrpSpPr>
          <p:cNvPr id="7198" name="Group 30">
            <a:extLst>
              <a:ext uri="{FF2B5EF4-FFF2-40B4-BE49-F238E27FC236}">
                <a16:creationId xmlns:a16="http://schemas.microsoft.com/office/drawing/2014/main" id="{D5C24424-20EE-4DED-B8E9-A5391FB56284}"/>
              </a:ext>
            </a:extLst>
          </p:cNvPr>
          <p:cNvGrpSpPr>
            <a:grpSpLocks/>
          </p:cNvGrpSpPr>
          <p:nvPr/>
        </p:nvGrpSpPr>
        <p:grpSpPr bwMode="auto">
          <a:xfrm>
            <a:off x="2786063" y="2887663"/>
            <a:ext cx="2019300" cy="3810000"/>
            <a:chOff x="1755" y="1819"/>
            <a:chExt cx="1272" cy="2400"/>
          </a:xfrm>
        </p:grpSpPr>
        <p:sp>
          <p:nvSpPr>
            <p:cNvPr id="7185" name="Line 17">
              <a:extLst>
                <a:ext uri="{FF2B5EF4-FFF2-40B4-BE49-F238E27FC236}">
                  <a16:creationId xmlns:a16="http://schemas.microsoft.com/office/drawing/2014/main" id="{0FEBCEAB-0CAB-435C-9207-B8C285F7A6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74" y="1819"/>
              <a:ext cx="0" cy="2400"/>
            </a:xfrm>
            <a:prstGeom prst="line">
              <a:avLst/>
            </a:prstGeom>
            <a:noFill/>
            <a:ln w="7620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7186" name="Rectangle 18">
              <a:extLst>
                <a:ext uri="{FF2B5EF4-FFF2-40B4-BE49-F238E27FC236}">
                  <a16:creationId xmlns:a16="http://schemas.microsoft.com/office/drawing/2014/main" id="{EB3EB7E4-5D34-4F73-B55A-AFB11E8E14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5" y="3908"/>
              <a:ext cx="831" cy="293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7187" name="Rectangle 19">
              <a:extLst>
                <a:ext uri="{FF2B5EF4-FFF2-40B4-BE49-F238E27FC236}">
                  <a16:creationId xmlns:a16="http://schemas.microsoft.com/office/drawing/2014/main" id="{8F574875-B454-470E-A4EA-F9A4651468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1848"/>
              <a:ext cx="335" cy="203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7189" name="Line 21">
              <a:extLst>
                <a:ext uri="{FF2B5EF4-FFF2-40B4-BE49-F238E27FC236}">
                  <a16:creationId xmlns:a16="http://schemas.microsoft.com/office/drawing/2014/main" id="{5B6B5BBD-DC43-4AC3-B519-E284824FAC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72" y="1938"/>
              <a:ext cx="1055" cy="0"/>
            </a:xfrm>
            <a:prstGeom prst="line">
              <a:avLst/>
            </a:prstGeom>
            <a:noFill/>
            <a:ln w="5715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7190" name="Line 22">
            <a:extLst>
              <a:ext uri="{FF2B5EF4-FFF2-40B4-BE49-F238E27FC236}">
                <a16:creationId xmlns:a16="http://schemas.microsoft.com/office/drawing/2014/main" id="{CB77EFC0-90FA-457F-ABFA-84A41B9C49CF}"/>
              </a:ext>
            </a:extLst>
          </p:cNvPr>
          <p:cNvSpPr>
            <a:spLocks noChangeShapeType="1"/>
          </p:cNvSpPr>
          <p:nvPr/>
        </p:nvSpPr>
        <p:spPr bwMode="auto">
          <a:xfrm>
            <a:off x="4699000" y="3076575"/>
            <a:ext cx="0" cy="174148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7194" name="AutoShape 26">
            <a:extLst>
              <a:ext uri="{FF2B5EF4-FFF2-40B4-BE49-F238E27FC236}">
                <a16:creationId xmlns:a16="http://schemas.microsoft.com/office/drawing/2014/main" id="{2772FE63-D42A-4929-8168-4788C1FB3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5" y="4789488"/>
            <a:ext cx="1447800" cy="228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33">
                  <a:gamma/>
                  <a:shade val="46275"/>
                  <a:invGamma/>
                </a:srgbClr>
              </a:gs>
              <a:gs pos="50000">
                <a:srgbClr val="33CC33"/>
              </a:gs>
              <a:gs pos="100000">
                <a:srgbClr val="33CC33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7195" name="Rectangle 27">
            <a:extLst>
              <a:ext uri="{FF2B5EF4-FFF2-40B4-BE49-F238E27FC236}">
                <a16:creationId xmlns:a16="http://schemas.microsoft.com/office/drawing/2014/main" id="{DB64681A-72A2-442D-8DE0-507CC37F32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6662738"/>
            <a:ext cx="7662863" cy="195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7196" name="AutoShape 28">
            <a:extLst>
              <a:ext uri="{FF2B5EF4-FFF2-40B4-BE49-F238E27FC236}">
                <a16:creationId xmlns:a16="http://schemas.microsoft.com/office/drawing/2014/main" id="{362B9FCC-0F8E-442E-828A-C9434531A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8113" y="4781550"/>
            <a:ext cx="1447800" cy="228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66"/>
              </a:gs>
              <a:gs pos="100000">
                <a:schemeClr val="bg1"/>
              </a:gs>
            </a:gsLst>
            <a:lin ang="0" scaled="1"/>
          </a:gradFill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64162E-6 C 0.00677 0.00092 0.01371 0.00185 0.0158 3.64162E-6 " pathEditMode="relative" ptsTypes="aA">
                                      <p:cBhvr>
                                        <p:cTn id="34" dur="2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>
            <a:extLst>
              <a:ext uri="{FF2B5EF4-FFF2-40B4-BE49-F238E27FC236}">
                <a16:creationId xmlns:a16="http://schemas.microsoft.com/office/drawing/2014/main" id="{6A4C9431-1654-4553-9979-E083E77BB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9243" name="Rectangle 27">
            <a:extLst>
              <a:ext uri="{FF2B5EF4-FFF2-40B4-BE49-F238E27FC236}">
                <a16:creationId xmlns:a16="http://schemas.microsoft.com/office/drawing/2014/main" id="{F314EBBC-009B-4C9D-9DC1-BA81069C37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58" y="583556"/>
            <a:ext cx="30223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en-US" altLang="LID4096" b="1" dirty="0">
                <a:latin typeface="MAC C Times" pitchFamily="18" charset="0"/>
              </a:rPr>
              <a:t>4.1.1. </a:t>
            </a:r>
            <a:r>
              <a:rPr lang="mk-MK" altLang="LID4096" b="1" dirty="0">
                <a:latin typeface="MAC C Times" pitchFamily="18" charset="0"/>
              </a:rPr>
              <a:t>Експеримент</a:t>
            </a:r>
            <a:r>
              <a:rPr lang="en-US" altLang="LID4096" b="1" dirty="0">
                <a:latin typeface="MAC C Times" pitchFamily="18" charset="0"/>
              </a:rPr>
              <a:t> 2:</a:t>
            </a:r>
          </a:p>
        </p:txBody>
      </p:sp>
      <p:grpSp>
        <p:nvGrpSpPr>
          <p:cNvPr id="9271" name="Group 55">
            <a:extLst>
              <a:ext uri="{FF2B5EF4-FFF2-40B4-BE49-F238E27FC236}">
                <a16:creationId xmlns:a16="http://schemas.microsoft.com/office/drawing/2014/main" id="{3238B919-7FE2-4164-8E05-6A05F9AD5637}"/>
              </a:ext>
            </a:extLst>
          </p:cNvPr>
          <p:cNvGrpSpPr>
            <a:grpSpLocks/>
          </p:cNvGrpSpPr>
          <p:nvPr/>
        </p:nvGrpSpPr>
        <p:grpSpPr bwMode="auto">
          <a:xfrm>
            <a:off x="4138613" y="2306638"/>
            <a:ext cx="2365375" cy="4064000"/>
            <a:chOff x="3055" y="1453"/>
            <a:chExt cx="1042" cy="1800"/>
          </a:xfrm>
        </p:grpSpPr>
        <p:sp>
          <p:nvSpPr>
            <p:cNvPr id="9244" name="AutoShape 28">
              <a:extLst>
                <a:ext uri="{FF2B5EF4-FFF2-40B4-BE49-F238E27FC236}">
                  <a16:creationId xmlns:a16="http://schemas.microsoft.com/office/drawing/2014/main" id="{2C0217FA-7AE5-4797-B1E2-E2E403590B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4" y="3018"/>
              <a:ext cx="758" cy="235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FFCC00">
                    <a:gamma/>
                    <a:shade val="46275"/>
                    <a:invGamma/>
                  </a:srgbClr>
                </a:gs>
                <a:gs pos="50000">
                  <a:srgbClr val="FFCC00"/>
                </a:gs>
                <a:gs pos="100000">
                  <a:srgbClr val="FFCC0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45" name="AutoShape 29">
              <a:extLst>
                <a:ext uri="{FF2B5EF4-FFF2-40B4-BE49-F238E27FC236}">
                  <a16:creationId xmlns:a16="http://schemas.microsoft.com/office/drawing/2014/main" id="{DE24E1E8-79C1-4925-B7CB-C231286574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7" y="2773"/>
              <a:ext cx="154" cy="290"/>
            </a:xfrm>
            <a:prstGeom prst="can">
              <a:avLst>
                <a:gd name="adj" fmla="val 47078"/>
              </a:avLst>
            </a:prstGeom>
            <a:gradFill rotWithShape="1">
              <a:gsLst>
                <a:gs pos="0">
                  <a:srgbClr val="FFCC00">
                    <a:gamma/>
                    <a:shade val="46275"/>
                    <a:invGamma/>
                  </a:srgbClr>
                </a:gs>
                <a:gs pos="50000">
                  <a:srgbClr val="FFCC00"/>
                </a:gs>
                <a:gs pos="100000">
                  <a:srgbClr val="FFCC0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46" name="AutoShape 30">
              <a:extLst>
                <a:ext uri="{FF2B5EF4-FFF2-40B4-BE49-F238E27FC236}">
                  <a16:creationId xmlns:a16="http://schemas.microsoft.com/office/drawing/2014/main" id="{C8469CB6-11C8-4EA9-ADD7-61F7FB9CC7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5" y="1576"/>
              <a:ext cx="136" cy="317"/>
            </a:xfrm>
            <a:prstGeom prst="can">
              <a:avLst>
                <a:gd name="adj" fmla="val 58272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49" name="Oval 33">
              <a:extLst>
                <a:ext uri="{FF2B5EF4-FFF2-40B4-BE49-F238E27FC236}">
                  <a16:creationId xmlns:a16="http://schemas.microsoft.com/office/drawing/2014/main" id="{700017BA-F3E1-4FD2-B9A9-9CD75E4ED7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5" y="1841"/>
              <a:ext cx="1042" cy="1006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51" name="Line 35">
              <a:extLst>
                <a:ext uri="{FF2B5EF4-FFF2-40B4-BE49-F238E27FC236}">
                  <a16:creationId xmlns:a16="http://schemas.microsoft.com/office/drawing/2014/main" id="{0CBEB5C0-6B7F-4B59-82DA-E56D6D8573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60" y="2294"/>
              <a:ext cx="32" cy="47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52" name="Line 36">
              <a:extLst>
                <a:ext uri="{FF2B5EF4-FFF2-40B4-BE49-F238E27FC236}">
                  <a16:creationId xmlns:a16="http://schemas.microsoft.com/office/drawing/2014/main" id="{9176B6B1-A8BF-4A8C-A11F-9416038EEA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4" y="2294"/>
              <a:ext cx="6" cy="47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53" name="Line 37">
              <a:extLst>
                <a:ext uri="{FF2B5EF4-FFF2-40B4-BE49-F238E27FC236}">
                  <a16:creationId xmlns:a16="http://schemas.microsoft.com/office/drawing/2014/main" id="{484B115F-1E71-4782-BD1F-F14F4ED641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45" y="2285"/>
              <a:ext cx="125" cy="45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54" name="Line 38">
              <a:extLst>
                <a:ext uri="{FF2B5EF4-FFF2-40B4-BE49-F238E27FC236}">
                  <a16:creationId xmlns:a16="http://schemas.microsoft.com/office/drawing/2014/main" id="{50B05605-1A7F-46BF-845D-FF94C82175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72" y="2285"/>
              <a:ext cx="198" cy="43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55" name="Line 39">
              <a:extLst>
                <a:ext uri="{FF2B5EF4-FFF2-40B4-BE49-F238E27FC236}">
                  <a16:creationId xmlns:a16="http://schemas.microsoft.com/office/drawing/2014/main" id="{37C35250-BC6A-4E24-89A5-A77FC541E3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0" y="2285"/>
              <a:ext cx="142" cy="45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56" name="Line 40">
              <a:extLst>
                <a:ext uri="{FF2B5EF4-FFF2-40B4-BE49-F238E27FC236}">
                  <a16:creationId xmlns:a16="http://schemas.microsoft.com/office/drawing/2014/main" id="{0C2CE3EC-0F08-444F-BE6E-2AC8A8D849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0" y="2285"/>
              <a:ext cx="206" cy="43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57" name="Text Box 41">
              <a:extLst>
                <a:ext uri="{FF2B5EF4-FFF2-40B4-BE49-F238E27FC236}">
                  <a16:creationId xmlns:a16="http://schemas.microsoft.com/office/drawing/2014/main" id="{6B1BF2C7-363D-40D6-BA4E-E69DD850A5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20" y="2515"/>
              <a:ext cx="229" cy="1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LID4096" sz="1800">
                  <a:solidFill>
                    <a:srgbClr val="000000"/>
                  </a:solidFill>
                  <a:latin typeface="Tahoma" panose="020B0604030504040204" pitchFamily="34" charset="0"/>
                </a:rPr>
                <a:t>+</a:t>
              </a:r>
              <a:endParaRPr lang="en-GB" altLang="LID4096" sz="1800">
                <a:solidFill>
                  <a:srgbClr val="00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9258" name="Text Box 42">
              <a:extLst>
                <a:ext uri="{FF2B5EF4-FFF2-40B4-BE49-F238E27FC236}">
                  <a16:creationId xmlns:a16="http://schemas.microsoft.com/office/drawing/2014/main" id="{518A831A-1C25-495F-94BE-A7A9605BA2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7" y="2505"/>
              <a:ext cx="229" cy="1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LID4096" sz="1800">
                  <a:solidFill>
                    <a:srgbClr val="000000"/>
                  </a:solidFill>
                  <a:latin typeface="Tahoma" panose="020B0604030504040204" pitchFamily="34" charset="0"/>
                </a:rPr>
                <a:t>+</a:t>
              </a:r>
              <a:endParaRPr lang="en-GB" altLang="LID4096" sz="1800">
                <a:solidFill>
                  <a:srgbClr val="00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9265" name="AutoShape 49">
              <a:extLst>
                <a:ext uri="{FF2B5EF4-FFF2-40B4-BE49-F238E27FC236}">
                  <a16:creationId xmlns:a16="http://schemas.microsoft.com/office/drawing/2014/main" id="{B4EC48F9-0DB2-4F6B-8BA4-3DDC9BBF5F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9" y="1453"/>
              <a:ext cx="979" cy="210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FF0066">
                    <a:gamma/>
                    <a:shade val="46275"/>
                    <a:invGamma/>
                  </a:srgbClr>
                </a:gs>
                <a:gs pos="50000">
                  <a:srgbClr val="FF0066"/>
                </a:gs>
                <a:gs pos="100000">
                  <a:srgbClr val="FF0066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66" name="Text Box 50">
              <a:extLst>
                <a:ext uri="{FF2B5EF4-FFF2-40B4-BE49-F238E27FC236}">
                  <a16:creationId xmlns:a16="http://schemas.microsoft.com/office/drawing/2014/main" id="{EF6FAB8F-37D3-4232-86BF-76762AE713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68" y="1463"/>
              <a:ext cx="229" cy="1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LID4096" sz="1800">
                  <a:solidFill>
                    <a:srgbClr val="000000"/>
                  </a:solidFill>
                  <a:latin typeface="Tahoma" panose="020B0604030504040204" pitchFamily="34" charset="0"/>
                </a:rPr>
                <a:t>+</a:t>
              </a:r>
              <a:endParaRPr lang="en-GB" altLang="LID4096" sz="1800">
                <a:solidFill>
                  <a:srgbClr val="00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9250" name="Line 34">
              <a:extLst>
                <a:ext uri="{FF2B5EF4-FFF2-40B4-BE49-F238E27FC236}">
                  <a16:creationId xmlns:a16="http://schemas.microsoft.com/office/drawing/2014/main" id="{BD0078BE-A033-495F-B95A-BCFC609563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5" y="1841"/>
              <a:ext cx="0" cy="466"/>
            </a:xfrm>
            <a:prstGeom prst="line">
              <a:avLst/>
            </a:prstGeom>
            <a:noFill/>
            <a:ln w="76200">
              <a:solidFill>
                <a:srgbClr val="FF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9268" name="AutoShape 52">
            <a:extLst>
              <a:ext uri="{FF2B5EF4-FFF2-40B4-BE49-F238E27FC236}">
                <a16:creationId xmlns:a16="http://schemas.microsoft.com/office/drawing/2014/main" id="{04FDB526-E9D7-47ED-9B1B-A9B8DC87D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4175" y="1747838"/>
            <a:ext cx="2249488" cy="45085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9270" name="Text Box 54">
            <a:extLst>
              <a:ext uri="{FF2B5EF4-FFF2-40B4-BE49-F238E27FC236}">
                <a16:creationId xmlns:a16="http://schemas.microsoft.com/office/drawing/2014/main" id="{17F768C3-820C-42D0-9111-A4F6999B4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8288" y="1771650"/>
            <a:ext cx="2263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LID4096" dirty="0">
                <a:latin typeface="MAC C Times" pitchFamily="18" charset="0"/>
              </a:rPr>
              <a:t>Диелектрик</a:t>
            </a:r>
            <a:endParaRPr lang="en-US" altLang="LID4096" dirty="0">
              <a:latin typeface="MAC C Times" pitchFamily="18" charset="0"/>
            </a:endParaRPr>
          </a:p>
        </p:txBody>
      </p:sp>
      <p:sp>
        <p:nvSpPr>
          <p:cNvPr id="9267" name="AutoShape 51">
            <a:extLst>
              <a:ext uri="{FF2B5EF4-FFF2-40B4-BE49-F238E27FC236}">
                <a16:creationId xmlns:a16="http://schemas.microsoft.com/office/drawing/2014/main" id="{9E54D03E-8C81-440D-972B-672AD61FA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0525" y="1760538"/>
            <a:ext cx="2265363" cy="434975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FF0066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grpSp>
        <p:nvGrpSpPr>
          <p:cNvPr id="9272" name="Group 56">
            <a:extLst>
              <a:ext uri="{FF2B5EF4-FFF2-40B4-BE49-F238E27FC236}">
                <a16:creationId xmlns:a16="http://schemas.microsoft.com/office/drawing/2014/main" id="{DAFB5EB0-4595-4DA5-A561-1AE7A47736F3}"/>
              </a:ext>
            </a:extLst>
          </p:cNvPr>
          <p:cNvGrpSpPr>
            <a:grpSpLocks/>
          </p:cNvGrpSpPr>
          <p:nvPr/>
        </p:nvGrpSpPr>
        <p:grpSpPr bwMode="auto">
          <a:xfrm>
            <a:off x="4138613" y="2306638"/>
            <a:ext cx="2365375" cy="4064000"/>
            <a:chOff x="3055" y="1453"/>
            <a:chExt cx="1042" cy="1800"/>
          </a:xfrm>
        </p:grpSpPr>
        <p:sp>
          <p:nvSpPr>
            <p:cNvPr id="9273" name="AutoShape 57">
              <a:extLst>
                <a:ext uri="{FF2B5EF4-FFF2-40B4-BE49-F238E27FC236}">
                  <a16:creationId xmlns:a16="http://schemas.microsoft.com/office/drawing/2014/main" id="{1D85C805-0177-4046-AA87-7BA5D01030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4" y="3018"/>
              <a:ext cx="758" cy="235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FFCC00">
                    <a:gamma/>
                    <a:shade val="46275"/>
                    <a:invGamma/>
                  </a:srgbClr>
                </a:gs>
                <a:gs pos="50000">
                  <a:srgbClr val="FFCC00"/>
                </a:gs>
                <a:gs pos="100000">
                  <a:srgbClr val="FFCC0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74" name="AutoShape 58">
              <a:extLst>
                <a:ext uri="{FF2B5EF4-FFF2-40B4-BE49-F238E27FC236}">
                  <a16:creationId xmlns:a16="http://schemas.microsoft.com/office/drawing/2014/main" id="{22B8D86E-35EC-4370-A61E-F243B6EBE8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7" y="2773"/>
              <a:ext cx="154" cy="290"/>
            </a:xfrm>
            <a:prstGeom prst="can">
              <a:avLst>
                <a:gd name="adj" fmla="val 47078"/>
              </a:avLst>
            </a:prstGeom>
            <a:gradFill rotWithShape="1">
              <a:gsLst>
                <a:gs pos="0">
                  <a:srgbClr val="FFCC00">
                    <a:gamma/>
                    <a:shade val="46275"/>
                    <a:invGamma/>
                  </a:srgbClr>
                </a:gs>
                <a:gs pos="50000">
                  <a:srgbClr val="FFCC00"/>
                </a:gs>
                <a:gs pos="100000">
                  <a:srgbClr val="FFCC0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75" name="AutoShape 59">
              <a:extLst>
                <a:ext uri="{FF2B5EF4-FFF2-40B4-BE49-F238E27FC236}">
                  <a16:creationId xmlns:a16="http://schemas.microsoft.com/office/drawing/2014/main" id="{C731635F-52C8-47A2-A6A8-AFDEA99D31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5" y="1576"/>
              <a:ext cx="136" cy="317"/>
            </a:xfrm>
            <a:prstGeom prst="can">
              <a:avLst>
                <a:gd name="adj" fmla="val 58272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76" name="Oval 60">
              <a:extLst>
                <a:ext uri="{FF2B5EF4-FFF2-40B4-BE49-F238E27FC236}">
                  <a16:creationId xmlns:a16="http://schemas.microsoft.com/office/drawing/2014/main" id="{BF8E4B8C-AB92-4B5E-91BA-D03B29BAE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5" y="1841"/>
              <a:ext cx="1042" cy="1006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77" name="Line 61">
              <a:extLst>
                <a:ext uri="{FF2B5EF4-FFF2-40B4-BE49-F238E27FC236}">
                  <a16:creationId xmlns:a16="http://schemas.microsoft.com/office/drawing/2014/main" id="{A9CC4C5C-1608-472A-AD8E-7705D096A5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60" y="2294"/>
              <a:ext cx="32" cy="47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78" name="Line 62">
              <a:extLst>
                <a:ext uri="{FF2B5EF4-FFF2-40B4-BE49-F238E27FC236}">
                  <a16:creationId xmlns:a16="http://schemas.microsoft.com/office/drawing/2014/main" id="{C1F5C612-B6ED-4F66-B34A-517B2C82BB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4" y="2294"/>
              <a:ext cx="6" cy="47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79" name="Line 63">
              <a:extLst>
                <a:ext uri="{FF2B5EF4-FFF2-40B4-BE49-F238E27FC236}">
                  <a16:creationId xmlns:a16="http://schemas.microsoft.com/office/drawing/2014/main" id="{B921478C-D270-40F3-936E-26498202E4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45" y="2285"/>
              <a:ext cx="125" cy="45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80" name="Line 64">
              <a:extLst>
                <a:ext uri="{FF2B5EF4-FFF2-40B4-BE49-F238E27FC236}">
                  <a16:creationId xmlns:a16="http://schemas.microsoft.com/office/drawing/2014/main" id="{CA4E8730-5514-47A6-A74C-DEB0F27DC2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72" y="2285"/>
              <a:ext cx="198" cy="43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81" name="Line 65">
              <a:extLst>
                <a:ext uri="{FF2B5EF4-FFF2-40B4-BE49-F238E27FC236}">
                  <a16:creationId xmlns:a16="http://schemas.microsoft.com/office/drawing/2014/main" id="{BEB933E6-7E83-4934-8EFA-AEC055FD1C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0" y="2285"/>
              <a:ext cx="142" cy="45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82" name="Line 66">
              <a:extLst>
                <a:ext uri="{FF2B5EF4-FFF2-40B4-BE49-F238E27FC236}">
                  <a16:creationId xmlns:a16="http://schemas.microsoft.com/office/drawing/2014/main" id="{71A5E789-BC58-4060-8318-3A65665E14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0" y="2285"/>
              <a:ext cx="206" cy="43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9283" name="Text Box 67">
              <a:extLst>
                <a:ext uri="{FF2B5EF4-FFF2-40B4-BE49-F238E27FC236}">
                  <a16:creationId xmlns:a16="http://schemas.microsoft.com/office/drawing/2014/main" id="{01340134-0FF5-4A38-B10E-7EE3EAF9EC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20" y="2515"/>
              <a:ext cx="229" cy="1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LID4096" sz="1800">
                  <a:solidFill>
                    <a:srgbClr val="000000"/>
                  </a:solidFill>
                  <a:latin typeface="Tahoma" panose="020B0604030504040204" pitchFamily="34" charset="0"/>
                </a:rPr>
                <a:t>+</a:t>
              </a:r>
              <a:endParaRPr lang="en-GB" altLang="LID4096" sz="1800">
                <a:solidFill>
                  <a:srgbClr val="00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9284" name="Text Box 68">
              <a:extLst>
                <a:ext uri="{FF2B5EF4-FFF2-40B4-BE49-F238E27FC236}">
                  <a16:creationId xmlns:a16="http://schemas.microsoft.com/office/drawing/2014/main" id="{23D743D3-F769-4923-90BA-9D7ECAE9A9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7" y="2505"/>
              <a:ext cx="229" cy="1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LID4096" sz="1800">
                  <a:solidFill>
                    <a:srgbClr val="000000"/>
                  </a:solidFill>
                  <a:latin typeface="Tahoma" panose="020B0604030504040204" pitchFamily="34" charset="0"/>
                </a:rPr>
                <a:t>+</a:t>
              </a:r>
              <a:endParaRPr lang="en-GB" altLang="LID4096" sz="1800">
                <a:solidFill>
                  <a:srgbClr val="00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9285" name="AutoShape 69">
              <a:extLst>
                <a:ext uri="{FF2B5EF4-FFF2-40B4-BE49-F238E27FC236}">
                  <a16:creationId xmlns:a16="http://schemas.microsoft.com/office/drawing/2014/main" id="{1FC08B33-C5FF-4D2B-8FEB-75E15B659E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9" y="1453"/>
              <a:ext cx="979" cy="210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FF0066">
                    <a:gamma/>
                    <a:shade val="46275"/>
                    <a:invGamma/>
                  </a:srgbClr>
                </a:gs>
                <a:gs pos="50000">
                  <a:srgbClr val="FF0066"/>
                </a:gs>
                <a:gs pos="100000">
                  <a:srgbClr val="FF0066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9286" name="Text Box 70">
              <a:extLst>
                <a:ext uri="{FF2B5EF4-FFF2-40B4-BE49-F238E27FC236}">
                  <a16:creationId xmlns:a16="http://schemas.microsoft.com/office/drawing/2014/main" id="{8BED5943-09EB-41C8-86F1-24D58D02E5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68" y="1463"/>
              <a:ext cx="229" cy="1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LID4096" sz="1800">
                  <a:solidFill>
                    <a:srgbClr val="000000"/>
                  </a:solidFill>
                  <a:latin typeface="Tahoma" panose="020B0604030504040204" pitchFamily="34" charset="0"/>
                </a:rPr>
                <a:t>+</a:t>
              </a:r>
              <a:endParaRPr lang="en-GB" altLang="LID4096" sz="1800">
                <a:solidFill>
                  <a:srgbClr val="00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9287" name="Line 71">
              <a:extLst>
                <a:ext uri="{FF2B5EF4-FFF2-40B4-BE49-F238E27FC236}">
                  <a16:creationId xmlns:a16="http://schemas.microsoft.com/office/drawing/2014/main" id="{10D0165D-562C-447D-B6C9-2E6548EE8F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5" y="1841"/>
              <a:ext cx="0" cy="466"/>
            </a:xfrm>
            <a:prstGeom prst="line">
              <a:avLst/>
            </a:prstGeom>
            <a:noFill/>
            <a:ln w="76200">
              <a:solidFill>
                <a:srgbClr val="FF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9289" name="AutoShape 73">
            <a:extLst>
              <a:ext uri="{FF2B5EF4-FFF2-40B4-BE49-F238E27FC236}">
                <a16:creationId xmlns:a16="http://schemas.microsoft.com/office/drawing/2014/main" id="{79667067-55AB-4188-A364-C8995133B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0713" y="5840413"/>
            <a:ext cx="1720850" cy="530225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FFCC00">
                  <a:gamma/>
                  <a:shade val="46275"/>
                  <a:invGamma/>
                </a:srgbClr>
              </a:gs>
              <a:gs pos="50000">
                <a:srgbClr val="FFCC00"/>
              </a:gs>
              <a:gs pos="100000">
                <a:srgbClr val="FFCC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9290" name="AutoShape 74">
            <a:extLst>
              <a:ext uri="{FF2B5EF4-FFF2-40B4-BE49-F238E27FC236}">
                <a16:creationId xmlns:a16="http://schemas.microsoft.com/office/drawing/2014/main" id="{BC76DE8A-788E-4FF8-B95B-CCF152F7F7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9688" y="5286375"/>
            <a:ext cx="349250" cy="655638"/>
          </a:xfrm>
          <a:prstGeom prst="can">
            <a:avLst>
              <a:gd name="adj" fmla="val 46932"/>
            </a:avLst>
          </a:prstGeom>
          <a:gradFill rotWithShape="1">
            <a:gsLst>
              <a:gs pos="0">
                <a:srgbClr val="FFCC00">
                  <a:gamma/>
                  <a:shade val="46275"/>
                  <a:invGamma/>
                </a:srgbClr>
              </a:gs>
              <a:gs pos="50000">
                <a:srgbClr val="FFCC00"/>
              </a:gs>
              <a:gs pos="100000">
                <a:srgbClr val="FFCC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9291" name="AutoShape 75">
            <a:extLst>
              <a:ext uri="{FF2B5EF4-FFF2-40B4-BE49-F238E27FC236}">
                <a16:creationId xmlns:a16="http://schemas.microsoft.com/office/drawing/2014/main" id="{2419A215-16E5-4EAF-93D0-36941C8ED4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3188" y="2584450"/>
            <a:ext cx="307975" cy="715963"/>
          </a:xfrm>
          <a:prstGeom prst="can">
            <a:avLst>
              <a:gd name="adj" fmla="val 58119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9292" name="Oval 76">
            <a:extLst>
              <a:ext uri="{FF2B5EF4-FFF2-40B4-BE49-F238E27FC236}">
                <a16:creationId xmlns:a16="http://schemas.microsoft.com/office/drawing/2014/main" id="{B086B248-F48B-4225-901A-47645FD09B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8613" y="3182938"/>
            <a:ext cx="2365375" cy="2271712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9293" name="Line 77">
            <a:extLst>
              <a:ext uri="{FF2B5EF4-FFF2-40B4-BE49-F238E27FC236}">
                <a16:creationId xmlns:a16="http://schemas.microsoft.com/office/drawing/2014/main" id="{9B36CEFB-5664-49C3-916A-B33EC90A945B}"/>
              </a:ext>
            </a:extLst>
          </p:cNvPr>
          <p:cNvSpPr>
            <a:spLocks noChangeShapeType="1"/>
          </p:cNvSpPr>
          <p:nvPr/>
        </p:nvSpPr>
        <p:spPr bwMode="auto">
          <a:xfrm>
            <a:off x="5284788" y="4205288"/>
            <a:ext cx="158750" cy="10890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9294" name="Line 78">
            <a:extLst>
              <a:ext uri="{FF2B5EF4-FFF2-40B4-BE49-F238E27FC236}">
                <a16:creationId xmlns:a16="http://schemas.microsoft.com/office/drawing/2014/main" id="{5CD3D127-D1B6-4B9D-BA2C-EB25DD5C62F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207000" y="4205288"/>
            <a:ext cx="100013" cy="10731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9295" name="Line 79">
            <a:extLst>
              <a:ext uri="{FF2B5EF4-FFF2-40B4-BE49-F238E27FC236}">
                <a16:creationId xmlns:a16="http://schemas.microsoft.com/office/drawing/2014/main" id="{F3617DB2-0A63-4D1B-93B4-EAE9ACB891E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024438" y="4184650"/>
            <a:ext cx="282575" cy="10318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9296" name="Line 80">
            <a:extLst>
              <a:ext uri="{FF2B5EF4-FFF2-40B4-BE49-F238E27FC236}">
                <a16:creationId xmlns:a16="http://schemas.microsoft.com/office/drawing/2014/main" id="{275D6503-60BD-443F-B9AE-B4E9B339D00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57750" y="4184650"/>
            <a:ext cx="449263" cy="99218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9297" name="Line 81">
            <a:extLst>
              <a:ext uri="{FF2B5EF4-FFF2-40B4-BE49-F238E27FC236}">
                <a16:creationId xmlns:a16="http://schemas.microsoft.com/office/drawing/2014/main" id="{B5DAF383-A5DF-4222-B06F-120420FF876B}"/>
              </a:ext>
            </a:extLst>
          </p:cNvPr>
          <p:cNvSpPr>
            <a:spLocks noChangeShapeType="1"/>
          </p:cNvSpPr>
          <p:nvPr/>
        </p:nvSpPr>
        <p:spPr bwMode="auto">
          <a:xfrm>
            <a:off x="5307013" y="4184650"/>
            <a:ext cx="322262" cy="103028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9298" name="Line 82">
            <a:extLst>
              <a:ext uri="{FF2B5EF4-FFF2-40B4-BE49-F238E27FC236}">
                <a16:creationId xmlns:a16="http://schemas.microsoft.com/office/drawing/2014/main" id="{D1E0CDD8-2AF8-48C9-9307-E21931F176CC}"/>
              </a:ext>
            </a:extLst>
          </p:cNvPr>
          <p:cNvSpPr>
            <a:spLocks noChangeShapeType="1"/>
          </p:cNvSpPr>
          <p:nvPr/>
        </p:nvSpPr>
        <p:spPr bwMode="auto">
          <a:xfrm>
            <a:off x="5307013" y="4184650"/>
            <a:ext cx="468312" cy="9715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9299" name="Text Box 83">
            <a:extLst>
              <a:ext uri="{FF2B5EF4-FFF2-40B4-BE49-F238E27FC236}">
                <a16:creationId xmlns:a16="http://schemas.microsoft.com/office/drawing/2014/main" id="{0D5F62CE-3396-4C2A-941E-9A1E3339F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8325" y="4703763"/>
            <a:ext cx="5191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LID4096" sz="1800">
                <a:solidFill>
                  <a:srgbClr val="000000"/>
                </a:solidFill>
                <a:latin typeface="Tahoma" panose="020B0604030504040204" pitchFamily="34" charset="0"/>
              </a:rPr>
              <a:t>+</a:t>
            </a:r>
            <a:endParaRPr lang="en-GB" altLang="LID4096" sz="180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9300" name="Text Box 84">
            <a:extLst>
              <a:ext uri="{FF2B5EF4-FFF2-40B4-BE49-F238E27FC236}">
                <a16:creationId xmlns:a16="http://schemas.microsoft.com/office/drawing/2014/main" id="{AEF93539-3EA5-422C-B75B-1410462356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6913" y="4681538"/>
            <a:ext cx="5191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LID4096" sz="1800">
                <a:solidFill>
                  <a:srgbClr val="000000"/>
                </a:solidFill>
                <a:latin typeface="Tahoma" panose="020B0604030504040204" pitchFamily="34" charset="0"/>
              </a:rPr>
              <a:t>+</a:t>
            </a:r>
            <a:endParaRPr lang="en-GB" altLang="LID4096" sz="180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9301" name="AutoShape 85">
            <a:extLst>
              <a:ext uri="{FF2B5EF4-FFF2-40B4-BE49-F238E27FC236}">
                <a16:creationId xmlns:a16="http://schemas.microsoft.com/office/drawing/2014/main" id="{7A355538-89FC-4002-B2CE-6A1A874C8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6400" y="2306638"/>
            <a:ext cx="2222500" cy="474662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9302" name="Text Box 86">
            <a:extLst>
              <a:ext uri="{FF2B5EF4-FFF2-40B4-BE49-F238E27FC236}">
                <a16:creationId xmlns:a16="http://schemas.microsoft.com/office/drawing/2014/main" id="{E764BD25-0900-4ABF-84DB-AF43727388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825" y="2328863"/>
            <a:ext cx="5191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LID4096" sz="1800">
                <a:solidFill>
                  <a:srgbClr val="000000"/>
                </a:solidFill>
                <a:latin typeface="Tahoma" panose="020B0604030504040204" pitchFamily="34" charset="0"/>
              </a:rPr>
              <a:t>+</a:t>
            </a:r>
            <a:endParaRPr lang="en-GB" altLang="LID4096" sz="180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9303" name="Line 87">
            <a:extLst>
              <a:ext uri="{FF2B5EF4-FFF2-40B4-BE49-F238E27FC236}">
                <a16:creationId xmlns:a16="http://schemas.microsoft.com/office/drawing/2014/main" id="{1514F779-3B1C-42A3-BB93-2CEA955D237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19713" y="3182938"/>
            <a:ext cx="0" cy="1052512"/>
          </a:xfrm>
          <a:prstGeom prst="line">
            <a:avLst/>
          </a:prstGeom>
          <a:noFill/>
          <a:ln w="76200">
            <a:solidFill>
              <a:srgbClr val="FF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9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9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9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9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9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9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9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9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9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9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9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9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70" grpId="0"/>
      <p:bldP spid="927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025F9224-ACD3-43A6-BC42-FF9E79153B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D7DDC84C-6087-4A58-80A3-C80D25CDC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58" y="583556"/>
            <a:ext cx="30223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en-US" altLang="LID4096" b="1" dirty="0">
                <a:latin typeface="MAC C Times" pitchFamily="18" charset="0"/>
              </a:rPr>
              <a:t>4.1.1. </a:t>
            </a:r>
            <a:r>
              <a:rPr lang="mk-MK" altLang="LID4096" b="1" dirty="0">
                <a:latin typeface="MAC C Times" pitchFamily="18" charset="0"/>
              </a:rPr>
              <a:t>Експеримент</a:t>
            </a:r>
            <a:r>
              <a:rPr lang="en-US" altLang="LID4096" b="1" dirty="0">
                <a:latin typeface="MAC C Times" pitchFamily="18" charset="0"/>
              </a:rPr>
              <a:t> 3:</a:t>
            </a:r>
          </a:p>
        </p:txBody>
      </p:sp>
      <p:sp>
        <p:nvSpPr>
          <p:cNvPr id="10295" name="Rectangle 55">
            <a:extLst>
              <a:ext uri="{FF2B5EF4-FFF2-40B4-BE49-F238E27FC236}">
                <a16:creationId xmlns:a16="http://schemas.microsoft.com/office/drawing/2014/main" id="{3A86CEE4-2ADE-4E07-86F3-15C1381489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24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10296" name="Line 56">
            <a:extLst>
              <a:ext uri="{FF2B5EF4-FFF2-40B4-BE49-F238E27FC236}">
                <a16:creationId xmlns:a16="http://schemas.microsoft.com/office/drawing/2014/main" id="{1D02A262-0B56-4EF4-8A05-0DDF6EC9717E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9850" y="2143125"/>
            <a:ext cx="3328988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297" name="Rectangle 57">
            <a:extLst>
              <a:ext uri="{FF2B5EF4-FFF2-40B4-BE49-F238E27FC236}">
                <a16:creationId xmlns:a16="http://schemas.microsoft.com/office/drawing/2014/main" id="{914808E5-1234-4F4F-91D2-7C1E8704B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0988" y="2165350"/>
            <a:ext cx="263525" cy="3179763"/>
          </a:xfrm>
          <a:prstGeom prst="rect">
            <a:avLst/>
          </a:prstGeom>
          <a:solidFill>
            <a:srgbClr val="C0C0C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01" name="Line 61">
            <a:extLst>
              <a:ext uri="{FF2B5EF4-FFF2-40B4-BE49-F238E27FC236}">
                <a16:creationId xmlns:a16="http://schemas.microsoft.com/office/drawing/2014/main" id="{F925F710-2707-4CB6-A4D8-41029F87E74D}"/>
              </a:ext>
            </a:extLst>
          </p:cNvPr>
          <p:cNvSpPr>
            <a:spLocks noChangeShapeType="1"/>
          </p:cNvSpPr>
          <p:nvPr/>
        </p:nvSpPr>
        <p:spPr bwMode="auto">
          <a:xfrm>
            <a:off x="4627563" y="2165350"/>
            <a:ext cx="0" cy="817563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02" name="Rectangle 62">
            <a:extLst>
              <a:ext uri="{FF2B5EF4-FFF2-40B4-BE49-F238E27FC236}">
                <a16:creationId xmlns:a16="http://schemas.microsoft.com/office/drawing/2014/main" id="{B795D7DF-F83E-47A2-8E87-5F563FC32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7238" y="2936875"/>
            <a:ext cx="101600" cy="1568450"/>
          </a:xfrm>
          <a:prstGeom prst="rect">
            <a:avLst/>
          </a:prstGeom>
          <a:solidFill>
            <a:srgbClr val="A6A6A6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05" name="Line 65">
            <a:extLst>
              <a:ext uri="{FF2B5EF4-FFF2-40B4-BE49-F238E27FC236}">
                <a16:creationId xmlns:a16="http://schemas.microsoft.com/office/drawing/2014/main" id="{ED89F896-2417-4384-99D4-7766BF2F842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3125" y="2143125"/>
            <a:ext cx="527050" cy="254317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06" name="Line 66">
            <a:extLst>
              <a:ext uri="{FF2B5EF4-FFF2-40B4-BE49-F238E27FC236}">
                <a16:creationId xmlns:a16="http://schemas.microsoft.com/office/drawing/2014/main" id="{044CB7BC-3728-445A-83BC-BA40D8FC0B1E}"/>
              </a:ext>
            </a:extLst>
          </p:cNvPr>
          <p:cNvSpPr>
            <a:spLocks noChangeShapeType="1"/>
          </p:cNvSpPr>
          <p:nvPr/>
        </p:nvSpPr>
        <p:spPr bwMode="auto">
          <a:xfrm>
            <a:off x="1381125" y="2143125"/>
            <a:ext cx="527050" cy="254317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14" name="Rectangle 74">
            <a:extLst>
              <a:ext uri="{FF2B5EF4-FFF2-40B4-BE49-F238E27FC236}">
                <a16:creationId xmlns:a16="http://schemas.microsoft.com/office/drawing/2014/main" id="{E0919180-8E3C-439F-A503-E01267324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7925" y="4368800"/>
            <a:ext cx="120650" cy="273050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15" name="Oval 75">
            <a:extLst>
              <a:ext uri="{FF2B5EF4-FFF2-40B4-BE49-F238E27FC236}">
                <a16:creationId xmlns:a16="http://schemas.microsoft.com/office/drawing/2014/main" id="{966EB573-FE20-425B-8F82-94D36FD7E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563" y="4278313"/>
            <a:ext cx="80962" cy="90487"/>
          </a:xfrm>
          <a:prstGeom prst="ellipse">
            <a:avLst/>
          </a:prstGeom>
          <a:solidFill>
            <a:schemeClr val="accent2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16" name="Oval 76">
            <a:extLst>
              <a:ext uri="{FF2B5EF4-FFF2-40B4-BE49-F238E27FC236}">
                <a16:creationId xmlns:a16="http://schemas.microsoft.com/office/drawing/2014/main" id="{C449651D-7759-4E77-8138-88A0580FD9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3688" y="3890963"/>
            <a:ext cx="101600" cy="431800"/>
          </a:xfrm>
          <a:prstGeom prst="ellipse">
            <a:avLst/>
          </a:prstGeom>
          <a:solidFill>
            <a:schemeClr val="accent2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17" name="Rectangle 77">
            <a:extLst>
              <a:ext uri="{FF2B5EF4-FFF2-40B4-BE49-F238E27FC236}">
                <a16:creationId xmlns:a16="http://schemas.microsoft.com/office/drawing/2014/main" id="{3B723D62-F76F-435B-B8F3-B13C57337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2725" y="4073525"/>
            <a:ext cx="263525" cy="544513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32" name="Line 92">
            <a:extLst>
              <a:ext uri="{FF2B5EF4-FFF2-40B4-BE49-F238E27FC236}">
                <a16:creationId xmlns:a16="http://schemas.microsoft.com/office/drawing/2014/main" id="{98DB6FAA-ED2C-4874-9A3F-44921D38F129}"/>
              </a:ext>
            </a:extLst>
          </p:cNvPr>
          <p:cNvSpPr>
            <a:spLocks noChangeShapeType="1"/>
          </p:cNvSpPr>
          <p:nvPr/>
        </p:nvSpPr>
        <p:spPr bwMode="auto">
          <a:xfrm>
            <a:off x="1381125" y="2051050"/>
            <a:ext cx="0" cy="27305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33" name="Line 93">
            <a:extLst>
              <a:ext uri="{FF2B5EF4-FFF2-40B4-BE49-F238E27FC236}">
                <a16:creationId xmlns:a16="http://schemas.microsoft.com/office/drawing/2014/main" id="{D504635C-578B-4F29-8212-A515D3CB2A6F}"/>
              </a:ext>
            </a:extLst>
          </p:cNvPr>
          <p:cNvSpPr>
            <a:spLocks noChangeShapeType="1"/>
          </p:cNvSpPr>
          <p:nvPr/>
        </p:nvSpPr>
        <p:spPr bwMode="auto">
          <a:xfrm>
            <a:off x="4627563" y="2051050"/>
            <a:ext cx="0" cy="27305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19" name="Rectangle 79">
            <a:extLst>
              <a:ext uri="{FF2B5EF4-FFF2-40B4-BE49-F238E27FC236}">
                <a16:creationId xmlns:a16="http://schemas.microsoft.com/office/drawing/2014/main" id="{0E3ECA20-A992-4B50-91A8-0388EFB293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0100" y="5322888"/>
            <a:ext cx="1746250" cy="3175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298" name="Line 58">
            <a:extLst>
              <a:ext uri="{FF2B5EF4-FFF2-40B4-BE49-F238E27FC236}">
                <a16:creationId xmlns:a16="http://schemas.microsoft.com/office/drawing/2014/main" id="{44805689-F486-4CCF-8801-1D21B833021A}"/>
              </a:ext>
            </a:extLst>
          </p:cNvPr>
          <p:cNvSpPr>
            <a:spLocks noChangeShapeType="1"/>
          </p:cNvSpPr>
          <p:nvPr/>
        </p:nvSpPr>
        <p:spPr bwMode="auto">
          <a:xfrm>
            <a:off x="2963863" y="2165350"/>
            <a:ext cx="0" cy="27940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07" name="Rectangle 67">
            <a:extLst>
              <a:ext uri="{FF2B5EF4-FFF2-40B4-BE49-F238E27FC236}">
                <a16:creationId xmlns:a16="http://schemas.microsoft.com/office/drawing/2014/main" id="{6106DD74-0D9E-4E5A-AF86-C0E954D66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125" y="4641850"/>
            <a:ext cx="1035050" cy="90488"/>
          </a:xfrm>
          <a:prstGeom prst="rect">
            <a:avLst/>
          </a:prstGeom>
          <a:solidFill>
            <a:srgbClr val="40404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grpSp>
        <p:nvGrpSpPr>
          <p:cNvPr id="10338" name="Group 98">
            <a:extLst>
              <a:ext uri="{FF2B5EF4-FFF2-40B4-BE49-F238E27FC236}">
                <a16:creationId xmlns:a16="http://schemas.microsoft.com/office/drawing/2014/main" id="{FD7B36B5-1BC7-40FB-A3C0-EB845455B44D}"/>
              </a:ext>
            </a:extLst>
          </p:cNvPr>
          <p:cNvGrpSpPr>
            <a:grpSpLocks/>
          </p:cNvGrpSpPr>
          <p:nvPr/>
        </p:nvGrpSpPr>
        <p:grpSpPr bwMode="auto">
          <a:xfrm>
            <a:off x="3884613" y="3449638"/>
            <a:ext cx="1641475" cy="2871787"/>
            <a:chOff x="2458" y="2280"/>
            <a:chExt cx="1034" cy="1809"/>
          </a:xfrm>
        </p:grpSpPr>
        <p:sp>
          <p:nvSpPr>
            <p:cNvPr id="10303" name="Rectangle 63">
              <a:extLst>
                <a:ext uri="{FF2B5EF4-FFF2-40B4-BE49-F238E27FC236}">
                  <a16:creationId xmlns:a16="http://schemas.microsoft.com/office/drawing/2014/main" id="{05B3E067-0FA3-4597-BD4A-68B7CE0AA5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7" y="2280"/>
              <a:ext cx="72" cy="1173"/>
            </a:xfrm>
            <a:prstGeom prst="rect">
              <a:avLst/>
            </a:prstGeom>
            <a:solidFill>
              <a:srgbClr val="FF0066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0304" name="Rectangle 64">
              <a:extLst>
                <a:ext uri="{FF2B5EF4-FFF2-40B4-BE49-F238E27FC236}">
                  <a16:creationId xmlns:a16="http://schemas.microsoft.com/office/drawing/2014/main" id="{52E75E3E-7F3C-495E-849B-962B5959A3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9" y="2280"/>
              <a:ext cx="72" cy="1173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0308" name="Line 68">
              <a:extLst>
                <a:ext uri="{FF2B5EF4-FFF2-40B4-BE49-F238E27FC236}">
                  <a16:creationId xmlns:a16="http://schemas.microsoft.com/office/drawing/2014/main" id="{7E0FA959-DB39-484F-9F5A-C77F4DE108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9" y="3024"/>
              <a:ext cx="230" cy="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0309" name="Line 69">
              <a:extLst>
                <a:ext uri="{FF2B5EF4-FFF2-40B4-BE49-F238E27FC236}">
                  <a16:creationId xmlns:a16="http://schemas.microsoft.com/office/drawing/2014/main" id="{78FBCFB9-2983-4027-BF45-99022DB2B5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3024"/>
              <a:ext cx="230" cy="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0310" name="Line 70">
              <a:extLst>
                <a:ext uri="{FF2B5EF4-FFF2-40B4-BE49-F238E27FC236}">
                  <a16:creationId xmlns:a16="http://schemas.microsoft.com/office/drawing/2014/main" id="{742194E0-120D-4290-895C-2D3AC4605A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9" y="3024"/>
              <a:ext cx="0" cy="816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0311" name="Line 71">
              <a:extLst>
                <a:ext uri="{FF2B5EF4-FFF2-40B4-BE49-F238E27FC236}">
                  <a16:creationId xmlns:a16="http://schemas.microsoft.com/office/drawing/2014/main" id="{9A6A3B60-DCFD-4C4E-B89A-8740AAB7E6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4" y="3024"/>
              <a:ext cx="0" cy="816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0312" name="Rectangle 72">
              <a:extLst>
                <a:ext uri="{FF2B5EF4-FFF2-40B4-BE49-F238E27FC236}">
                  <a16:creationId xmlns:a16="http://schemas.microsoft.com/office/drawing/2014/main" id="{E85D2649-23EB-4D4F-840B-07F53DB2BE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8" y="3768"/>
              <a:ext cx="184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12700" tIns="12700" rIns="12700" bIns="12700"/>
            <a:lstStyle/>
            <a:p>
              <a:r>
                <a:rPr lang="en-US" altLang="LID4096" b="1">
                  <a:solidFill>
                    <a:schemeClr val="accent1"/>
                  </a:solidFill>
                </a:rPr>
                <a:t>-</a:t>
              </a:r>
            </a:p>
          </p:txBody>
        </p:sp>
        <p:sp>
          <p:nvSpPr>
            <p:cNvPr id="10313" name="Rectangle 73">
              <a:extLst>
                <a:ext uri="{FF2B5EF4-FFF2-40B4-BE49-F238E27FC236}">
                  <a16:creationId xmlns:a16="http://schemas.microsoft.com/office/drawing/2014/main" id="{1CD47204-4619-4CE8-920F-AE87E852F4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8" y="3810"/>
              <a:ext cx="159" cy="2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12700" tIns="12700" rIns="12700" bIns="12700"/>
            <a:lstStyle/>
            <a:p>
              <a:r>
                <a:rPr lang="en-US" altLang="LID4096" b="1">
                  <a:solidFill>
                    <a:srgbClr val="FF00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+</a:t>
              </a:r>
            </a:p>
          </p:txBody>
        </p:sp>
      </p:grpSp>
      <p:sp>
        <p:nvSpPr>
          <p:cNvPr id="10318" name="Line 78">
            <a:extLst>
              <a:ext uri="{FF2B5EF4-FFF2-40B4-BE49-F238E27FC236}">
                <a16:creationId xmlns:a16="http://schemas.microsoft.com/office/drawing/2014/main" id="{24D93811-2743-48CE-B43A-F41AE5E6B5AE}"/>
              </a:ext>
            </a:extLst>
          </p:cNvPr>
          <p:cNvSpPr>
            <a:spLocks noChangeShapeType="1"/>
          </p:cNvSpPr>
          <p:nvPr/>
        </p:nvSpPr>
        <p:spPr bwMode="auto">
          <a:xfrm>
            <a:off x="1370013" y="1858963"/>
            <a:ext cx="3298825" cy="6985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0334" name="Line 94">
            <a:extLst>
              <a:ext uri="{FF2B5EF4-FFF2-40B4-BE49-F238E27FC236}">
                <a16:creationId xmlns:a16="http://schemas.microsoft.com/office/drawing/2014/main" id="{31BE0F3C-46E7-4355-ADF2-D9E52E7D8E0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76500" y="2143125"/>
            <a:ext cx="508000" cy="2589213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grpSp>
        <p:nvGrpSpPr>
          <p:cNvPr id="10345" name="Group 105">
            <a:extLst>
              <a:ext uri="{FF2B5EF4-FFF2-40B4-BE49-F238E27FC236}">
                <a16:creationId xmlns:a16="http://schemas.microsoft.com/office/drawing/2014/main" id="{A3EB80EE-357C-430A-9FBA-47AEEB8A47B9}"/>
              </a:ext>
            </a:extLst>
          </p:cNvPr>
          <p:cNvGrpSpPr>
            <a:grpSpLocks/>
          </p:cNvGrpSpPr>
          <p:nvPr/>
        </p:nvGrpSpPr>
        <p:grpSpPr bwMode="auto">
          <a:xfrm flipV="1">
            <a:off x="2257425" y="4672013"/>
            <a:ext cx="1401763" cy="352425"/>
            <a:chOff x="306" y="3746"/>
            <a:chExt cx="883" cy="222"/>
          </a:xfrm>
        </p:grpSpPr>
        <p:sp>
          <p:nvSpPr>
            <p:cNvPr id="10343" name="Arc 103">
              <a:extLst>
                <a:ext uri="{FF2B5EF4-FFF2-40B4-BE49-F238E27FC236}">
                  <a16:creationId xmlns:a16="http://schemas.microsoft.com/office/drawing/2014/main" id="{E9A96E67-260B-462D-A5E3-0D8D0B81576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" y="3749"/>
              <a:ext cx="448" cy="219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10344" name="Arc 104">
              <a:extLst>
                <a:ext uri="{FF2B5EF4-FFF2-40B4-BE49-F238E27FC236}">
                  <a16:creationId xmlns:a16="http://schemas.microsoft.com/office/drawing/2014/main" id="{0399D534-5B8B-489C-A11E-B364EBE5A87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06" y="3746"/>
              <a:ext cx="448" cy="219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</p:grpSp>
      <p:sp>
        <p:nvSpPr>
          <p:cNvPr id="10347" name="Rectangle 107">
            <a:extLst>
              <a:ext uri="{FF2B5EF4-FFF2-40B4-BE49-F238E27FC236}">
                <a16:creationId xmlns:a16="http://schemas.microsoft.com/office/drawing/2014/main" id="{EAA7C6EA-623D-4387-8394-8350396EB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19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0346" name="Object 106">
            <a:extLst>
              <a:ext uri="{FF2B5EF4-FFF2-40B4-BE49-F238E27FC236}">
                <a16:creationId xmlns:a16="http://schemas.microsoft.com/office/drawing/2014/main" id="{1D6187FF-3CE1-434B-87D1-7B91E012B13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170613" y="706438"/>
          <a:ext cx="2500312" cy="421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3" imgW="1005840" imgH="1700640" progId="Word.Picture.8">
                  <p:embed/>
                </p:oleObj>
              </mc:Choice>
              <mc:Fallback>
                <p:oleObj name="Picture" r:id="rId3" imgW="1005840" imgH="1700640" progId="Word.Picture.8">
                  <p:embed/>
                  <p:pic>
                    <p:nvPicPr>
                      <p:cNvPr id="0" name="Object 10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0613" y="706438"/>
                        <a:ext cx="2500312" cy="4219575"/>
                      </a:xfrm>
                      <a:prstGeom prst="rect">
                        <a:avLst/>
                      </a:prstGeom>
                      <a:noFill/>
                      <a:ln w="57150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8" name="Oval 108">
            <a:extLst>
              <a:ext uri="{FF2B5EF4-FFF2-40B4-BE49-F238E27FC236}">
                <a16:creationId xmlns:a16="http://schemas.microsoft.com/office/drawing/2014/main" id="{9DF4C215-438E-4041-8FED-587DFD8B6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2225" y="2932113"/>
            <a:ext cx="1479550" cy="1871662"/>
          </a:xfrm>
          <a:prstGeom prst="ellips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10349" name="Line 109">
            <a:extLst>
              <a:ext uri="{FF2B5EF4-FFF2-40B4-BE49-F238E27FC236}">
                <a16:creationId xmlns:a16="http://schemas.microsoft.com/office/drawing/2014/main" id="{676B3B0C-6DE1-4DCD-8F1E-3DBAA08F60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95888" y="2873375"/>
            <a:ext cx="928687" cy="420688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5087 " pathEditMode="relative" ptsTypes="AA">
                                      <p:cBhvr>
                                        <p:cTn id="17" dur="2000" fill="hold"/>
                                        <p:tgtEl>
                                          <p:spTgt spid="103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5087 " pathEditMode="relative" ptsTypes="AA">
                                      <p:cBhvr>
                                        <p:cTn id="19" dur="2000" fill="hold"/>
                                        <p:tgtEl>
                                          <p:spTgt spid="103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5087 " pathEditMode="relative" ptsTypes="AA">
                                      <p:cBhvr>
                                        <p:cTn id="21" dur="2000" fill="hold"/>
                                        <p:tgtEl>
                                          <p:spTgt spid="10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5087 " pathEditMode="relative" ptsTypes="AA">
                                      <p:cBhvr>
                                        <p:cTn id="23" dur="2000" fill="hold"/>
                                        <p:tgtEl>
                                          <p:spTgt spid="10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5087 " pathEditMode="relative" ptsTypes="AA">
                                      <p:cBhvr>
                                        <p:cTn id="25" dur="2000" fill="hold"/>
                                        <p:tgtEl>
                                          <p:spTgt spid="10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5087 " pathEditMode="relative" ptsTypes="AA">
                                      <p:cBhvr>
                                        <p:cTn id="27" dur="2000" fill="hold"/>
                                        <p:tgtEl>
                                          <p:spTgt spid="103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647 L -1.66667E-6 -0.046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03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1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5087 " pathEditMode="relative" ptsTypes="AA">
                                      <p:cBhvr>
                                        <p:cTn id="31" dur="2000" fill="hold"/>
                                        <p:tgtEl>
                                          <p:spTgt spid="103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06358 " pathEditMode="relative" ptsTypes="AA">
                                      <p:cBhvr>
                                        <p:cTn id="33" dur="2000" fill="hold"/>
                                        <p:tgtEl>
                                          <p:spTgt spid="103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06358 " pathEditMode="relative" ptsTypes="AA">
                                      <p:cBhvr>
                                        <p:cTn id="35" dur="2000" fill="hold"/>
                                        <p:tgtEl>
                                          <p:spTgt spid="10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06358 " pathEditMode="relative" ptsTypes="AA">
                                      <p:cBhvr>
                                        <p:cTn id="37" dur="2000" fill="hold"/>
                                        <p:tgtEl>
                                          <p:spTgt spid="10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0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0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10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0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8" name="Line 24">
            <a:extLst>
              <a:ext uri="{FF2B5EF4-FFF2-40B4-BE49-F238E27FC236}">
                <a16:creationId xmlns:a16="http://schemas.microsoft.com/office/drawing/2014/main" id="{995C4900-B3F1-4F27-988C-C7BAF57571A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40463" y="5153025"/>
            <a:ext cx="1162050" cy="1320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89" name="Line 25">
            <a:extLst>
              <a:ext uri="{FF2B5EF4-FFF2-40B4-BE49-F238E27FC236}">
                <a16:creationId xmlns:a16="http://schemas.microsoft.com/office/drawing/2014/main" id="{DC9B7E54-0134-4C6A-80E3-95BA534E9CE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78563" y="5176838"/>
            <a:ext cx="1162050" cy="1320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DADA0806-7ACA-47E1-AF8B-30FBAF991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394" y="583556"/>
            <a:ext cx="30912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en-US" altLang="LID4096" b="1" dirty="0">
                <a:latin typeface="MAC C Times" pitchFamily="18" charset="0"/>
              </a:rPr>
              <a:t>4.1.1. </a:t>
            </a:r>
            <a:r>
              <a:rPr lang="mk-MK" altLang="LID4096" b="1" dirty="0">
                <a:latin typeface="MAC C Times" pitchFamily="18" charset="0"/>
              </a:rPr>
              <a:t>Експеримент</a:t>
            </a:r>
            <a:r>
              <a:rPr lang="en-US" altLang="LID4096" b="1" dirty="0">
                <a:latin typeface="MAC C Times" pitchFamily="18" charset="0"/>
              </a:rPr>
              <a:t> 4:</a:t>
            </a: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95B560B9-6DDA-4D31-8946-117373F7F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33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5D419400-3485-45AE-9EB0-83569E90C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4763" y="6111875"/>
            <a:ext cx="1825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LID4096"/>
              <a:t>G </a:t>
            </a:r>
            <a:r>
              <a:rPr lang="mk-MK" altLang="LID4096">
                <a:latin typeface="MAC C Times" pitchFamily="18" charset="0"/>
              </a:rPr>
              <a:t>do </a:t>
            </a:r>
            <a:r>
              <a:rPr lang="mk-MK" altLang="LID4096"/>
              <a:t>10</a:t>
            </a:r>
            <a:r>
              <a:rPr lang="mk-MK" altLang="LID4096" baseline="30000"/>
              <a:t>-8 </a:t>
            </a:r>
            <a:r>
              <a:rPr lang="mk-MK" altLang="LID4096"/>
              <a:t>A</a:t>
            </a:r>
            <a:r>
              <a:rPr lang="en-US" altLang="LID4096" sz="1800"/>
              <a:t> </a:t>
            </a:r>
          </a:p>
        </p:txBody>
      </p:sp>
      <p:sp>
        <p:nvSpPr>
          <p:cNvPr id="11272" name="Rectangle 8">
            <a:extLst>
              <a:ext uri="{FF2B5EF4-FFF2-40B4-BE49-F238E27FC236}">
                <a16:creationId xmlns:a16="http://schemas.microsoft.com/office/drawing/2014/main" id="{1439FF04-D037-4714-ACD3-B4304B814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4700" y="1982788"/>
            <a:ext cx="125413" cy="2967037"/>
          </a:xfrm>
          <a:prstGeom prst="rect">
            <a:avLst/>
          </a:prstGeom>
          <a:solidFill>
            <a:srgbClr val="0000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73" name="Rectangle 9">
            <a:extLst>
              <a:ext uri="{FF2B5EF4-FFF2-40B4-BE49-F238E27FC236}">
                <a16:creationId xmlns:a16="http://schemas.microsoft.com/office/drawing/2014/main" id="{4130549D-A0A2-4F19-9A36-814D1971F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9563" y="517525"/>
            <a:ext cx="317500" cy="3109913"/>
          </a:xfrm>
          <a:prstGeom prst="rect">
            <a:avLst/>
          </a:prstGeom>
          <a:solidFill>
            <a:srgbClr val="C0C0C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75" name="Line 11">
            <a:extLst>
              <a:ext uri="{FF2B5EF4-FFF2-40B4-BE49-F238E27FC236}">
                <a16:creationId xmlns:a16="http://schemas.microsoft.com/office/drawing/2014/main" id="{D9EFF3C1-DF44-47E8-A764-601D3E5D9E76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0875" y="3430588"/>
            <a:ext cx="676275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76" name="Line 12">
            <a:extLst>
              <a:ext uri="{FF2B5EF4-FFF2-40B4-BE49-F238E27FC236}">
                <a16:creationId xmlns:a16="http://schemas.microsoft.com/office/drawing/2014/main" id="{6BC62A8A-47EF-4B6E-B93F-0547285947A1}"/>
              </a:ext>
            </a:extLst>
          </p:cNvPr>
          <p:cNvSpPr>
            <a:spLocks noChangeShapeType="1"/>
          </p:cNvSpPr>
          <p:nvPr/>
        </p:nvSpPr>
        <p:spPr bwMode="auto">
          <a:xfrm>
            <a:off x="7272338" y="3430588"/>
            <a:ext cx="674687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77" name="Line 13">
            <a:extLst>
              <a:ext uri="{FF2B5EF4-FFF2-40B4-BE49-F238E27FC236}">
                <a16:creationId xmlns:a16="http://schemas.microsoft.com/office/drawing/2014/main" id="{E2DB6608-2935-45F2-ACA4-C2D181B500A6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0875" y="3448050"/>
            <a:ext cx="0" cy="2217738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78" name="Oval 14">
            <a:extLst>
              <a:ext uri="{FF2B5EF4-FFF2-40B4-BE49-F238E27FC236}">
                <a16:creationId xmlns:a16="http://schemas.microsoft.com/office/drawing/2014/main" id="{3D5D7172-39EA-40B4-9272-FCCF819CD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7150" y="5397500"/>
            <a:ext cx="842963" cy="714375"/>
          </a:xfrm>
          <a:prstGeom prst="ellipse">
            <a:avLst/>
          </a:prstGeom>
          <a:solidFill>
            <a:schemeClr val="hlink"/>
          </a:soli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79" name="Line 15">
            <a:extLst>
              <a:ext uri="{FF2B5EF4-FFF2-40B4-BE49-F238E27FC236}">
                <a16:creationId xmlns:a16="http://schemas.microsoft.com/office/drawing/2014/main" id="{FD771790-B5F2-46B7-B96C-090603C499E2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0875" y="5646738"/>
            <a:ext cx="676275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80" name="Line 16">
            <a:extLst>
              <a:ext uri="{FF2B5EF4-FFF2-40B4-BE49-F238E27FC236}">
                <a16:creationId xmlns:a16="http://schemas.microsoft.com/office/drawing/2014/main" id="{C4147BEC-4AEE-47BF-9F26-3ED11B0C16FA}"/>
              </a:ext>
            </a:extLst>
          </p:cNvPr>
          <p:cNvSpPr>
            <a:spLocks noChangeShapeType="1"/>
          </p:cNvSpPr>
          <p:nvPr/>
        </p:nvSpPr>
        <p:spPr bwMode="auto">
          <a:xfrm>
            <a:off x="7250113" y="5646738"/>
            <a:ext cx="676275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81" name="Rectangle 17">
            <a:extLst>
              <a:ext uri="{FF2B5EF4-FFF2-40B4-BE49-F238E27FC236}">
                <a16:creationId xmlns:a16="http://schemas.microsoft.com/office/drawing/2014/main" id="{0FC33BF3-010D-498F-BF92-0487AF172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5425" y="5521325"/>
            <a:ext cx="6540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2700" tIns="12700" rIns="12700" bIns="12700"/>
          <a:lstStyle/>
          <a:p>
            <a:r>
              <a:rPr lang="en-US" altLang="LID4096" sz="2800">
                <a:solidFill>
                  <a:schemeClr val="bg2"/>
                </a:solidFill>
              </a:rPr>
              <a:t>G</a:t>
            </a:r>
          </a:p>
        </p:txBody>
      </p:sp>
      <p:sp>
        <p:nvSpPr>
          <p:cNvPr id="11282" name="Line 18">
            <a:extLst>
              <a:ext uri="{FF2B5EF4-FFF2-40B4-BE49-F238E27FC236}">
                <a16:creationId xmlns:a16="http://schemas.microsoft.com/office/drawing/2014/main" id="{5B01F8F0-9889-4FB2-B0FA-7460DB171E73}"/>
              </a:ext>
            </a:extLst>
          </p:cNvPr>
          <p:cNvSpPr>
            <a:spLocks noChangeShapeType="1"/>
          </p:cNvSpPr>
          <p:nvPr/>
        </p:nvSpPr>
        <p:spPr bwMode="auto">
          <a:xfrm>
            <a:off x="7588250" y="4164013"/>
            <a:ext cx="760413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83" name="Line 19">
            <a:extLst>
              <a:ext uri="{FF2B5EF4-FFF2-40B4-BE49-F238E27FC236}">
                <a16:creationId xmlns:a16="http://schemas.microsoft.com/office/drawing/2014/main" id="{6D1C9039-3A70-4BB0-AB4F-53A8CB94F1D8}"/>
              </a:ext>
            </a:extLst>
          </p:cNvPr>
          <p:cNvSpPr>
            <a:spLocks noChangeShapeType="1"/>
          </p:cNvSpPr>
          <p:nvPr/>
        </p:nvSpPr>
        <p:spPr bwMode="auto">
          <a:xfrm>
            <a:off x="7778750" y="4038600"/>
            <a:ext cx="3381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84" name="Line 20">
            <a:extLst>
              <a:ext uri="{FF2B5EF4-FFF2-40B4-BE49-F238E27FC236}">
                <a16:creationId xmlns:a16="http://schemas.microsoft.com/office/drawing/2014/main" id="{EE9AB4F1-A42D-40CE-9723-21CEA89DD41E}"/>
              </a:ext>
            </a:extLst>
          </p:cNvPr>
          <p:cNvSpPr>
            <a:spLocks noChangeShapeType="1"/>
          </p:cNvSpPr>
          <p:nvPr/>
        </p:nvSpPr>
        <p:spPr bwMode="auto">
          <a:xfrm>
            <a:off x="7947025" y="3448050"/>
            <a:ext cx="0" cy="59055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85" name="Line 21">
            <a:extLst>
              <a:ext uri="{FF2B5EF4-FFF2-40B4-BE49-F238E27FC236}">
                <a16:creationId xmlns:a16="http://schemas.microsoft.com/office/drawing/2014/main" id="{46015117-C090-4FC1-872D-F47BF9592BFD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6388" y="4146550"/>
            <a:ext cx="0" cy="1519238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1286" name="Rectangle 22">
            <a:extLst>
              <a:ext uri="{FF2B5EF4-FFF2-40B4-BE49-F238E27FC236}">
                <a16:creationId xmlns:a16="http://schemas.microsoft.com/office/drawing/2014/main" id="{A0E3A933-5F1B-4206-B39F-A4BE2AB7A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4925" y="1982788"/>
            <a:ext cx="127000" cy="2967037"/>
          </a:xfrm>
          <a:prstGeom prst="rect">
            <a:avLst/>
          </a:prstGeom>
          <a:solidFill>
            <a:srgbClr val="FF00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74" dur="2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EFEB36D-235C-4FA4-AC05-8136723606D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27038" y="0"/>
            <a:ext cx="8229600" cy="1143000"/>
          </a:xfrm>
        </p:spPr>
        <p:txBody>
          <a:bodyPr/>
          <a:lstStyle/>
          <a:p>
            <a:r>
              <a:rPr lang="mk-MK" altLang="LID4096" dirty="0">
                <a:latin typeface="MAC C Times" pitchFamily="18" charset="0"/>
              </a:rPr>
              <a:t>4.1.2. Видови диелектрици</a:t>
            </a:r>
            <a:endParaRPr lang="en-US" altLang="LID4096" dirty="0">
              <a:latin typeface="MAC C Times" pitchFamily="18" charset="0"/>
            </a:endParaRPr>
          </a:p>
        </p:txBody>
      </p:sp>
      <p:sp>
        <p:nvSpPr>
          <p:cNvPr id="12295" name="Rectangle 7">
            <a:extLst>
              <a:ext uri="{FF2B5EF4-FFF2-40B4-BE49-F238E27FC236}">
                <a16:creationId xmlns:a16="http://schemas.microsoft.com/office/drawing/2014/main" id="{E68F8B82-01F0-4FCF-9F93-28DBFBB5C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838" y="1258888"/>
            <a:ext cx="8666162" cy="4862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AutoNum type="arabicPeriod"/>
            </a:pPr>
            <a:r>
              <a:rPr lang="mk-MK" altLang="LID4096" b="1" dirty="0">
                <a:latin typeface="MAC C Times" pitchFamily="18" charset="0"/>
              </a:rPr>
              <a:t>Неполарни молекули</a:t>
            </a:r>
            <a:r>
              <a:rPr lang="en-US" altLang="LID4096" b="1" dirty="0">
                <a:latin typeface="MAC C Times" pitchFamily="18" charset="0"/>
              </a:rPr>
              <a:t>: </a:t>
            </a:r>
          </a:p>
          <a:p>
            <a:pPr algn="ctr"/>
            <a:endParaRPr lang="en-US" altLang="LID4096" sz="800" b="1" dirty="0">
              <a:latin typeface="MAC C Times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Kaj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ovie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>
                <a:solidFill>
                  <a:schemeClr val="hlink"/>
                </a:solidFill>
                <a:latin typeface="Garamond" panose="02020404030301010803" pitchFamily="18" charset="0"/>
              </a:rPr>
              <a:t>“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centrite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masa</a:t>
            </a:r>
            <a:r>
              <a:rPr lang="en-US" altLang="LID4096" dirty="0">
                <a:solidFill>
                  <a:schemeClr val="hlink"/>
                </a:solidFill>
                <a:latin typeface="Garamond" panose="02020404030301010803" pitchFamily="18" charset="0"/>
              </a:rPr>
              <a:t>”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pozitivnite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i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negativnite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polne`i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se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poklopuvaat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.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LID4096" sz="1000" dirty="0">
              <a:solidFill>
                <a:schemeClr val="hlink"/>
              </a:solidFill>
              <a:latin typeface="MAC C Times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altLang="LID4096" dirty="0" err="1">
                <a:latin typeface="MAC C Times" pitchFamily="18" charset="0"/>
              </a:rPr>
              <a:t>Takvite</a:t>
            </a:r>
            <a:r>
              <a:rPr lang="en-US" altLang="LID4096" dirty="0">
                <a:latin typeface="MAC C Times" pitchFamily="18" charset="0"/>
              </a:rPr>
              <a:t> </a:t>
            </a:r>
            <a:r>
              <a:rPr lang="en-US" altLang="LID4096" dirty="0" err="1">
                <a:latin typeface="MAC C Times" pitchFamily="18" charset="0"/>
              </a:rPr>
              <a:t>molekuli</a:t>
            </a:r>
            <a:r>
              <a:rPr lang="en-US" altLang="LID4096" dirty="0">
                <a:latin typeface="MAC C Times" pitchFamily="18" charset="0"/>
              </a:rPr>
              <a:t> </a:t>
            </a:r>
            <a:r>
              <a:rPr lang="en-US" altLang="LID4096" dirty="0" err="1">
                <a:latin typeface="MAC C Times" pitchFamily="18" charset="0"/>
              </a:rPr>
              <a:t>imaat</a:t>
            </a:r>
            <a:r>
              <a:rPr lang="en-US" altLang="LID4096" dirty="0">
                <a:latin typeface="MAC C Times" pitchFamily="18" charset="0"/>
              </a:rPr>
              <a:t> </a:t>
            </a:r>
            <a:r>
              <a:rPr lang="en-US" altLang="LID4096" dirty="0" err="1">
                <a:latin typeface="MAC C Times" pitchFamily="18" charset="0"/>
              </a:rPr>
              <a:t>dipolen</a:t>
            </a:r>
            <a:r>
              <a:rPr lang="en-US" altLang="LID4096" dirty="0">
                <a:latin typeface="MAC C Times" pitchFamily="18" charset="0"/>
              </a:rPr>
              <a:t> moment </a:t>
            </a:r>
            <a:r>
              <a:rPr lang="en-US" altLang="LID4096" dirty="0" err="1">
                <a:latin typeface="MAC C Times" pitchFamily="18" charset="0"/>
              </a:rPr>
              <a:t>ednakov</a:t>
            </a:r>
            <a:r>
              <a:rPr lang="en-US" altLang="LID4096" dirty="0">
                <a:latin typeface="MAC C Times" pitchFamily="18" charset="0"/>
              </a:rPr>
              <a:t> </a:t>
            </a:r>
            <a:r>
              <a:rPr lang="en-US" altLang="LID4096" dirty="0" err="1">
                <a:latin typeface="MAC C Times" pitchFamily="18" charset="0"/>
              </a:rPr>
              <a:t>na</a:t>
            </a:r>
            <a:r>
              <a:rPr lang="en-US" altLang="LID4096" dirty="0">
                <a:latin typeface="MAC C Times" pitchFamily="18" charset="0"/>
              </a:rPr>
              <a:t> </a:t>
            </a:r>
            <a:r>
              <a:rPr lang="en-US" altLang="LID4096" dirty="0" err="1">
                <a:latin typeface="MAC C Times" pitchFamily="18" charset="0"/>
              </a:rPr>
              <a:t>nula</a:t>
            </a:r>
            <a:r>
              <a:rPr lang="en-US" altLang="LID4096" dirty="0">
                <a:latin typeface="MAC C Times" pitchFamily="18" charset="0"/>
              </a:rPr>
              <a:t>. (</a:t>
            </a:r>
            <a:r>
              <a:rPr lang="en-US" altLang="LID4096" dirty="0">
                <a:latin typeface="Garamond" panose="02020404030301010803" pitchFamily="18" charset="0"/>
              </a:rPr>
              <a:t>N</a:t>
            </a:r>
            <a:r>
              <a:rPr lang="en-US" altLang="LID4096" baseline="-25000" dirty="0">
                <a:latin typeface="Garamond" panose="02020404030301010803" pitchFamily="18" charset="0"/>
              </a:rPr>
              <a:t>2</a:t>
            </a:r>
            <a:r>
              <a:rPr lang="en-US" altLang="LID4096" dirty="0">
                <a:latin typeface="Garamond" panose="02020404030301010803" pitchFamily="18" charset="0"/>
              </a:rPr>
              <a:t>, H</a:t>
            </a:r>
            <a:r>
              <a:rPr lang="en-US" altLang="LID4096" baseline="-25000" dirty="0">
                <a:latin typeface="Garamond" panose="02020404030301010803" pitchFamily="18" charset="0"/>
              </a:rPr>
              <a:t>2</a:t>
            </a:r>
            <a:r>
              <a:rPr lang="en-US" altLang="LID4096" dirty="0">
                <a:latin typeface="Garamond" panose="02020404030301010803" pitchFamily="18" charset="0"/>
              </a:rPr>
              <a:t>, O</a:t>
            </a:r>
            <a:r>
              <a:rPr lang="en-US" altLang="LID4096" baseline="-25000" dirty="0">
                <a:latin typeface="Garamond" panose="02020404030301010803" pitchFamily="18" charset="0"/>
              </a:rPr>
              <a:t>2</a:t>
            </a:r>
            <a:r>
              <a:rPr lang="en-US" altLang="LID4096" dirty="0">
                <a:latin typeface="Garamond" panose="02020404030301010803" pitchFamily="18" charset="0"/>
              </a:rPr>
              <a:t>, CO</a:t>
            </a:r>
            <a:r>
              <a:rPr lang="en-US" altLang="LID4096" baseline="-25000" dirty="0">
                <a:latin typeface="Garamond" panose="02020404030301010803" pitchFamily="18" charset="0"/>
              </a:rPr>
              <a:t>2</a:t>
            </a:r>
            <a:r>
              <a:rPr lang="en-US" altLang="LID4096" dirty="0">
                <a:latin typeface="Garamond" panose="02020404030301010803" pitchFamily="18" charset="0"/>
              </a:rPr>
              <a:t>, CH</a:t>
            </a:r>
            <a:r>
              <a:rPr lang="en-US" altLang="LID4096" baseline="-25000" dirty="0">
                <a:latin typeface="Garamond" panose="02020404030301010803" pitchFamily="18" charset="0"/>
              </a:rPr>
              <a:t>4</a:t>
            </a:r>
            <a:r>
              <a:rPr lang="en-US" altLang="LID4096" dirty="0">
                <a:latin typeface="Garamond" panose="02020404030301010803" pitchFamily="18" charset="0"/>
              </a:rPr>
              <a:t> ,</a:t>
            </a:r>
            <a:r>
              <a:rPr lang="en-US" altLang="LID4096" dirty="0">
                <a:latin typeface="MAC C Times" pitchFamily="18" charset="0"/>
              </a:rPr>
              <a:t> ) 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LID4096" sz="1400" dirty="0">
              <a:latin typeface="MAC C Times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Po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dejstvo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nadvore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{no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elektri~no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pole,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polne`ite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se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pridvi`uvaat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,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i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toa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negativnite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polne`i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(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elektronite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)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vo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nasoka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sprotivna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od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poleto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, a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pozitivnite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(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jadrata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atomite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)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vo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nasoka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na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poleto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, pa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molekulite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stanuvaat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 </a:t>
            </a:r>
            <a:r>
              <a:rPr lang="en-US" altLang="LID4096" dirty="0" err="1">
                <a:solidFill>
                  <a:schemeClr val="hlink"/>
                </a:solidFill>
                <a:latin typeface="MAC C Times" pitchFamily="18" charset="0"/>
              </a:rPr>
              <a:t>dipoli</a:t>
            </a:r>
            <a:r>
              <a:rPr lang="en-US" altLang="LID4096" dirty="0">
                <a:solidFill>
                  <a:schemeClr val="hlink"/>
                </a:solidFill>
                <a:latin typeface="MAC C Times" pitchFamily="18" charset="0"/>
              </a:rPr>
              <a:t>.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LID4096" sz="1400" dirty="0">
              <a:solidFill>
                <a:schemeClr val="hlink"/>
              </a:solidFill>
              <a:latin typeface="MAC C Times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altLang="LID4096" dirty="0" err="1">
                <a:latin typeface="MAC C Times" pitchFamily="18" charset="0"/>
              </a:rPr>
              <a:t>Takvata</a:t>
            </a:r>
            <a:r>
              <a:rPr lang="en-US" altLang="LID4096" dirty="0">
                <a:latin typeface="MAC C Times" pitchFamily="18" charset="0"/>
              </a:rPr>
              <a:t> </a:t>
            </a:r>
            <a:r>
              <a:rPr lang="en-US" altLang="LID4096" dirty="0" err="1">
                <a:latin typeface="MAC C Times" pitchFamily="18" charset="0"/>
              </a:rPr>
              <a:t>polarizacijata</a:t>
            </a:r>
            <a:r>
              <a:rPr lang="en-US" altLang="LID4096" dirty="0">
                <a:latin typeface="MAC C Times" pitchFamily="18" charset="0"/>
              </a:rPr>
              <a:t> se </a:t>
            </a:r>
            <a:r>
              <a:rPr lang="en-US" altLang="LID4096" dirty="0" err="1">
                <a:latin typeface="MAC C Times" pitchFamily="18" charset="0"/>
              </a:rPr>
              <a:t>vika</a:t>
            </a:r>
            <a:r>
              <a:rPr lang="en-US" altLang="LID4096" dirty="0">
                <a:latin typeface="MAC C Times" pitchFamily="18" charset="0"/>
              </a:rPr>
              <a:t> </a:t>
            </a:r>
            <a:r>
              <a:rPr lang="en-US" altLang="LID4096" b="1" dirty="0" err="1">
                <a:latin typeface="MAC C Times" pitchFamily="18" charset="0"/>
              </a:rPr>
              <a:t>elektronska</a:t>
            </a:r>
            <a:r>
              <a:rPr lang="en-US" altLang="LID4096" b="1" dirty="0">
                <a:latin typeface="MAC C Times" pitchFamily="18" charset="0"/>
              </a:rPr>
              <a:t> </a:t>
            </a:r>
            <a:r>
              <a:rPr lang="en-US" altLang="LID4096" dirty="0" err="1">
                <a:latin typeface="MAC C Times" pitchFamily="18" charset="0"/>
              </a:rPr>
              <a:t>ili</a:t>
            </a:r>
            <a:r>
              <a:rPr lang="en-US" altLang="LID4096" b="1" dirty="0">
                <a:latin typeface="MAC C Times" pitchFamily="18" charset="0"/>
              </a:rPr>
              <a:t> </a:t>
            </a:r>
            <a:r>
              <a:rPr lang="en-US" altLang="LID4096" b="1" dirty="0" err="1">
                <a:latin typeface="MAC C Times" pitchFamily="18" charset="0"/>
              </a:rPr>
              <a:t>inducirana</a:t>
            </a:r>
            <a:r>
              <a:rPr lang="en-US" altLang="LID4096" b="1" dirty="0">
                <a:latin typeface="MAC C Times" pitchFamily="18" charset="0"/>
              </a:rPr>
              <a:t> </a:t>
            </a:r>
            <a:r>
              <a:rPr lang="en-US" altLang="LID4096" b="1" dirty="0" err="1">
                <a:latin typeface="MAC C Times" pitchFamily="18" charset="0"/>
              </a:rPr>
              <a:t>polarizacija</a:t>
            </a:r>
            <a:r>
              <a:rPr lang="en-US" altLang="LID4096" b="1" dirty="0">
                <a:latin typeface="MAC C Times" pitchFamily="18" charset="0"/>
              </a:rPr>
              <a:t>. </a:t>
            </a:r>
            <a:endParaRPr lang="en-US" altLang="LID4096" dirty="0">
              <a:latin typeface="MAC C Times" pitchFamily="18" charset="0"/>
            </a:endParaRPr>
          </a:p>
        </p:txBody>
      </p:sp>
      <p:pic>
        <p:nvPicPr>
          <p:cNvPr id="12296" name="Picture 8">
            <a:extLst>
              <a:ext uri="{FF2B5EF4-FFF2-40B4-BE49-F238E27FC236}">
                <a16:creationId xmlns:a16="http://schemas.microsoft.com/office/drawing/2014/main" id="{95B4519B-7A3D-4FD1-A928-24C9A1E9C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25" y="1787525"/>
            <a:ext cx="4994275" cy="3632200"/>
          </a:xfrm>
          <a:prstGeom prst="rect">
            <a:avLst/>
          </a:prstGeom>
          <a:solidFill>
            <a:schemeClr val="hlink"/>
          </a:solidFill>
          <a:ln w="762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id="{EA4F1AA8-A368-4460-A3B2-B25895763B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9550" y="449263"/>
            <a:ext cx="8477250" cy="6151562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LID4096" sz="2800" i="1" dirty="0">
                <a:effectLst/>
                <a:latin typeface="MAC C Times" pitchFamily="18" charset="0"/>
              </a:rPr>
              <a:t>2.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mk-MK" altLang="LID4096" sz="2800" dirty="0">
                <a:effectLst/>
                <a:latin typeface="MAC C Times" pitchFamily="18" charset="0"/>
              </a:rPr>
              <a:t>Диелектрици со асиметрична градба на молекулите </a:t>
            </a:r>
            <a:r>
              <a:rPr lang="en-US" altLang="LID4096" sz="2800" dirty="0">
                <a:effectLst/>
                <a:latin typeface="MAC C Times" pitchFamily="18" charset="0"/>
              </a:rPr>
              <a:t>(H</a:t>
            </a:r>
            <a:r>
              <a:rPr lang="en-US" altLang="LID4096" sz="2800" baseline="-25000" dirty="0">
                <a:effectLst/>
              </a:rPr>
              <a:t>2</a:t>
            </a:r>
            <a:r>
              <a:rPr lang="en-US" altLang="LID4096" sz="2800" dirty="0">
                <a:effectLst/>
              </a:rPr>
              <a:t>O, NH</a:t>
            </a:r>
            <a:r>
              <a:rPr lang="en-US" altLang="LID4096" sz="2800" baseline="-25000" dirty="0">
                <a:effectLst/>
              </a:rPr>
              <a:t>3</a:t>
            </a:r>
            <a:r>
              <a:rPr lang="en-US" altLang="LID4096" sz="2800" dirty="0">
                <a:effectLst/>
              </a:rPr>
              <a:t>, SO</a:t>
            </a:r>
            <a:r>
              <a:rPr lang="en-US" altLang="LID4096" sz="2800" baseline="-25000" dirty="0">
                <a:effectLst/>
              </a:rPr>
              <a:t>2</a:t>
            </a:r>
            <a:r>
              <a:rPr lang="en-US" altLang="LID4096" sz="2800" dirty="0">
                <a:effectLst/>
              </a:rPr>
              <a:t>, CO</a:t>
            </a:r>
            <a:r>
              <a:rPr lang="mk-MK" altLang="LID4096" sz="2800" dirty="0">
                <a:effectLst/>
              </a:rPr>
              <a:t>) диполи </a:t>
            </a:r>
            <a:r>
              <a:rPr lang="en-US" altLang="LID4096" sz="2800" dirty="0">
                <a:effectLst/>
                <a:latin typeface="MAC C Times" pitchFamily="18" charset="0"/>
              </a:rPr>
              <a:t>(</a:t>
            </a:r>
            <a:r>
              <a:rPr lang="mk-MK" altLang="LID4096" sz="2800" dirty="0">
                <a:effectLst/>
                <a:latin typeface="MAC C Times" pitchFamily="18" charset="0"/>
              </a:rPr>
              <a:t>како </a:t>
            </a:r>
            <a:r>
              <a:rPr lang="en-US" altLang="LID4096" sz="2800" dirty="0">
                <a:effectLst/>
                <a:latin typeface="MAC C Times" pitchFamily="18" charset="0"/>
              </a:rPr>
              <a:t>H</a:t>
            </a:r>
            <a:r>
              <a:rPr lang="mk-MK" altLang="LID4096" sz="2800" dirty="0">
                <a:effectLst/>
                <a:latin typeface="MAC C Times" pitchFamily="18" charset="0"/>
              </a:rPr>
              <a:t>2О</a:t>
            </a:r>
            <a:r>
              <a:rPr lang="en-US" altLang="LID4096" sz="2800" dirty="0">
                <a:effectLst/>
                <a:latin typeface="MAC C Times" pitchFamily="18" charset="0"/>
              </a:rPr>
              <a:t>) 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LID4096" sz="1000" dirty="0">
              <a:effectLst/>
              <a:latin typeface="MAC C Times" pitchFamily="18" charset="0"/>
            </a:endParaRP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>
                <a:solidFill>
                  <a:schemeClr val="hlink"/>
                </a:solidFill>
                <a:effectLst/>
              </a:rPr>
              <a:t>“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centrite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masa</a:t>
            </a:r>
            <a:r>
              <a:rPr lang="en-US" altLang="LID4096" sz="2800" dirty="0">
                <a:solidFill>
                  <a:schemeClr val="hlink"/>
                </a:solidFill>
                <a:effectLst/>
              </a:rPr>
              <a:t>”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polne`ite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od 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razli~ni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znaci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ne se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poklopuvaat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i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pravat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b="1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polarni</a:t>
            </a:r>
            <a:r>
              <a:rPr lang="en-US" altLang="LID4096" sz="2800" b="1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b="1" dirty="0" err="1">
                <a:solidFill>
                  <a:schemeClr val="hlink"/>
                </a:solidFill>
                <a:effectLst/>
                <a:latin typeface="MAC C Times" pitchFamily="18" charset="0"/>
              </a:rPr>
              <a:t>molekuli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. 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LID4096" sz="1000" dirty="0">
              <a:solidFill>
                <a:schemeClr val="hlink"/>
              </a:solidFill>
              <a:effectLst/>
              <a:latin typeface="MAC C Times" pitchFamily="18" charset="0"/>
            </a:endParaRP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LID4096" sz="2800" dirty="0" err="1">
                <a:effectLst/>
                <a:latin typeface="MAC C Times" pitchFamily="18" charset="0"/>
              </a:rPr>
              <a:t>Dipolniot</a:t>
            </a:r>
            <a:r>
              <a:rPr lang="en-US" altLang="LID4096" sz="2800" dirty="0">
                <a:effectLst/>
                <a:latin typeface="MAC C Times" pitchFamily="18" charset="0"/>
              </a:rPr>
              <a:t> moment </a:t>
            </a:r>
            <a:r>
              <a:rPr lang="en-US" altLang="LID4096" sz="2800" dirty="0" err="1"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molekulite</a:t>
            </a:r>
            <a:r>
              <a:rPr lang="en-US" altLang="LID4096" sz="2800" dirty="0">
                <a:effectLst/>
                <a:latin typeface="MAC C Times" pitchFamily="18" charset="0"/>
              </a:rPr>
              <a:t> se od red </a:t>
            </a:r>
            <a:r>
              <a:rPr lang="en-US" altLang="LID4096" sz="2800" dirty="0" err="1"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golemina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effectLst/>
                <a:latin typeface="MAC C Times" pitchFamily="18" charset="0"/>
              </a:rPr>
              <a:t> 10</a:t>
            </a:r>
            <a:r>
              <a:rPr lang="en-US" altLang="LID4096" sz="2800" baseline="30000" dirty="0">
                <a:effectLst/>
                <a:latin typeface="MAC C Times" pitchFamily="18" charset="0"/>
              </a:rPr>
              <a:t>-30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>
                <a:effectLst/>
              </a:rPr>
              <a:t>Cm (</a:t>
            </a:r>
            <a:r>
              <a:rPr lang="en-US" altLang="LID4096" sz="2800" dirty="0" err="1">
                <a:effectLst/>
                <a:latin typeface="MAC C Times" pitchFamily="18" charset="0"/>
              </a:rPr>
              <a:t>vodata</a:t>
            </a:r>
            <a:r>
              <a:rPr lang="en-US" altLang="LID4096" sz="2800" dirty="0">
                <a:effectLst/>
                <a:latin typeface="MAC C Times" pitchFamily="18" charset="0"/>
              </a:rPr>
              <a:t>: 6,2</a:t>
            </a:r>
            <a:r>
              <a:rPr lang="en-US" altLang="LID4096" sz="2800" dirty="0">
                <a:effectLst/>
                <a:latin typeface="MAC C Times" pitchFamily="18" charset="0"/>
                <a:sym typeface="Symbol" panose="05050102010706020507" pitchFamily="18" charset="2"/>
              </a:rPr>
              <a:t></a:t>
            </a:r>
            <a:r>
              <a:rPr lang="en-US" altLang="LID4096" sz="2800" dirty="0">
                <a:effectLst/>
                <a:latin typeface="MAC C Times" pitchFamily="18" charset="0"/>
              </a:rPr>
              <a:t>10</a:t>
            </a:r>
            <a:r>
              <a:rPr lang="en-US" altLang="LID4096" sz="2800" baseline="30000" dirty="0">
                <a:effectLst/>
                <a:latin typeface="MAC C Times" pitchFamily="18" charset="0"/>
              </a:rPr>
              <a:t>-30 </a:t>
            </a:r>
            <a:r>
              <a:rPr lang="en-US" altLang="LID4096" sz="2800" dirty="0">
                <a:effectLst/>
              </a:rPr>
              <a:t>Cm, 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amonijak</a:t>
            </a:r>
            <a:r>
              <a:rPr lang="en-US" altLang="LID4096" sz="2800" dirty="0">
                <a:effectLst/>
                <a:latin typeface="MAC C Times" pitchFamily="18" charset="0"/>
              </a:rPr>
              <a:t>: 5,0</a:t>
            </a:r>
            <a:r>
              <a:rPr lang="en-US" altLang="LID4096" sz="2800" dirty="0">
                <a:effectLst/>
                <a:latin typeface="MAC C Times" pitchFamily="18" charset="0"/>
                <a:sym typeface="Symbol" panose="05050102010706020507" pitchFamily="18" charset="2"/>
              </a:rPr>
              <a:t></a:t>
            </a:r>
            <a:r>
              <a:rPr lang="en-US" altLang="LID4096" sz="2800" dirty="0">
                <a:effectLst/>
                <a:latin typeface="MAC C Times" pitchFamily="18" charset="0"/>
              </a:rPr>
              <a:t>10</a:t>
            </a:r>
            <a:r>
              <a:rPr lang="en-US" altLang="LID4096" sz="2800" baseline="30000" dirty="0">
                <a:effectLst/>
                <a:latin typeface="MAC C Times" pitchFamily="18" charset="0"/>
              </a:rPr>
              <a:t>-30 </a:t>
            </a:r>
            <a:r>
              <a:rPr lang="en-US" altLang="LID4096" sz="2800" dirty="0">
                <a:effectLst/>
              </a:rPr>
              <a:t>Cm).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LID4096" sz="1000" dirty="0">
              <a:effectLst/>
              <a:latin typeface="MAC C Times" pitchFamily="18" charset="0"/>
            </a:endParaRP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Nadvor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od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elektri~noto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pole,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nivnite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dipolni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molekuli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 ne se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orjentirani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.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LID4096" sz="1000" dirty="0">
              <a:solidFill>
                <a:schemeClr val="hlink"/>
              </a:solidFill>
              <a:effectLst/>
              <a:latin typeface="MAC C Times" pitchFamily="18" charset="0"/>
            </a:endParaRP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LID4096" sz="2800" dirty="0">
                <a:effectLst/>
                <a:latin typeface="MAC C Times" pitchFamily="18" charset="0"/>
              </a:rPr>
              <a:t>Vo </a:t>
            </a:r>
            <a:r>
              <a:rPr lang="en-US" altLang="LID4096" sz="2800" dirty="0" err="1">
                <a:effectLst/>
                <a:latin typeface="MAC C Times" pitchFamily="18" charset="0"/>
              </a:rPr>
              <a:t>elektri~noto</a:t>
            </a:r>
            <a:r>
              <a:rPr lang="en-US" altLang="LID4096" sz="2800" dirty="0">
                <a:effectLst/>
                <a:latin typeface="MAC C Times" pitchFamily="18" charset="0"/>
              </a:rPr>
              <a:t> pole, </a:t>
            </a:r>
            <a:r>
              <a:rPr lang="en-US" altLang="LID4096" sz="2800" dirty="0" err="1"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sekoj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dipol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dejstvuva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vrtliv</a:t>
            </a:r>
            <a:r>
              <a:rPr lang="en-US" altLang="LID4096" sz="2800" dirty="0">
                <a:effectLst/>
                <a:latin typeface="MAC C Times" pitchFamily="18" charset="0"/>
              </a:rPr>
              <a:t> moment </a:t>
            </a:r>
            <a:r>
              <a:rPr lang="en-US" altLang="LID4096" sz="2800" dirty="0" err="1">
                <a:effectLst/>
                <a:latin typeface="MAC C Times" pitchFamily="18" charset="0"/>
              </a:rPr>
              <a:t>i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molekulite</a:t>
            </a:r>
            <a:r>
              <a:rPr lang="en-US" altLang="LID4096" sz="2800" dirty="0">
                <a:effectLst/>
                <a:latin typeface="MAC C Times" pitchFamily="18" charset="0"/>
              </a:rPr>
              <a:t> se </a:t>
            </a:r>
            <a:r>
              <a:rPr lang="en-US" altLang="LID4096" sz="2800" dirty="0" err="1">
                <a:effectLst/>
                <a:latin typeface="MAC C Times" pitchFamily="18" charset="0"/>
              </a:rPr>
              <a:t>orjentiraat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vo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nasoka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silovite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linii</a:t>
            </a:r>
            <a:r>
              <a:rPr lang="en-US" altLang="LID4096" sz="2800" dirty="0">
                <a:effectLst/>
                <a:latin typeface="MAC C Times" pitchFamily="18" charset="0"/>
              </a:rPr>
              <a:t>. 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LID4096" sz="1000" dirty="0">
              <a:effectLst/>
              <a:latin typeface="MAC C Times" pitchFamily="18" charset="0"/>
            </a:endParaRP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Vakvata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polarizacija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se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vika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b="1" dirty="0" err="1">
                <a:solidFill>
                  <a:schemeClr val="hlink"/>
                </a:solidFill>
                <a:effectLst/>
                <a:latin typeface="MAC C Times" pitchFamily="18" charset="0"/>
              </a:rPr>
              <a:t>orjetaciona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.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</a:p>
          <a:p>
            <a:pPr>
              <a:lnSpc>
                <a:spcPct val="80000"/>
              </a:lnSpc>
            </a:pPr>
            <a:endParaRPr lang="en-US" altLang="LID4096" sz="2800" dirty="0"/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A13373C0-1AC2-4011-B2C3-7AD49D849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450" y="3590925"/>
            <a:ext cx="4572000" cy="3009900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D9B63929-8E3E-4B07-98B3-C5E9D4190E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641350"/>
            <a:ext cx="8229600" cy="548481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None/>
            </a:pPr>
            <a:r>
              <a:rPr lang="en-US" altLang="LID4096" sz="2800" i="1" dirty="0">
                <a:effectLst/>
                <a:latin typeface="MAC C Times" pitchFamily="18" charset="0"/>
              </a:rPr>
              <a:t>3. </a:t>
            </a:r>
            <a:r>
              <a:rPr lang="mk-MK" altLang="LID4096" sz="2800" i="1" dirty="0">
                <a:effectLst/>
                <a:latin typeface="MAC C Times" pitchFamily="18" charset="0"/>
              </a:rPr>
              <a:t>Супстанции со јонска градба </a:t>
            </a:r>
            <a:r>
              <a:rPr lang="en-US" altLang="LID4096" sz="2800" dirty="0">
                <a:effectLst/>
                <a:latin typeface="MAC C Times" pitchFamily="18" charset="0"/>
              </a:rPr>
              <a:t>(</a:t>
            </a:r>
            <a:r>
              <a:rPr lang="en-US" altLang="LID4096" sz="2800" dirty="0">
                <a:effectLst/>
              </a:rPr>
              <a:t>NaCl,</a:t>
            </a:r>
            <a:r>
              <a:rPr lang="en-US" altLang="LID4096" sz="2800" dirty="0">
                <a:effectLst/>
                <a:latin typeface="MAC C Times" pitchFamily="18" charset="0"/>
              </a:rPr>
              <a:t>  </a:t>
            </a:r>
            <a:r>
              <a:rPr lang="en-US" altLang="LID4096" sz="2800" dirty="0">
                <a:effectLst/>
              </a:rPr>
              <a:t>KCl, KBr</a:t>
            </a:r>
            <a:r>
              <a:rPr lang="en-US" altLang="LID4096" sz="2800" dirty="0">
                <a:effectLst/>
                <a:latin typeface="MAC C Times" pitchFamily="18" charset="0"/>
              </a:rPr>
              <a:t>). </a:t>
            </a:r>
            <a:r>
              <a:rPr lang="en-US" altLang="LID4096" sz="2800" dirty="0" err="1">
                <a:effectLst/>
                <a:latin typeface="MAC C Times" pitchFamily="18" charset="0"/>
              </a:rPr>
              <a:t>Kristalnite</a:t>
            </a:r>
            <a:r>
              <a:rPr lang="en-US" altLang="LID4096" sz="2800" dirty="0">
                <a:effectLst/>
                <a:latin typeface="MAC C Times" pitchFamily="18" charset="0"/>
              </a:rPr>
              <a:t> re{</a:t>
            </a:r>
            <a:r>
              <a:rPr lang="en-US" altLang="LID4096" sz="2800" dirty="0" err="1">
                <a:effectLst/>
                <a:latin typeface="MAC C Times" pitchFamily="18" charset="0"/>
              </a:rPr>
              <a:t>etki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vakvite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molekuli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imaat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pravilna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rasporedenost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raznoimenite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joni</a:t>
            </a:r>
            <a:r>
              <a:rPr lang="en-US" altLang="LID4096" sz="2800" dirty="0">
                <a:effectLst/>
                <a:latin typeface="MAC C Times" pitchFamily="18" charset="0"/>
              </a:rPr>
              <a:t>. </a:t>
            </a:r>
            <a:r>
              <a:rPr lang="en-US" altLang="LID4096" sz="2800" dirty="0" err="1">
                <a:effectLst/>
                <a:latin typeface="MAC C Times" pitchFamily="18" charset="0"/>
              </a:rPr>
              <a:t>Celiot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kristal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mo`e</a:t>
            </a:r>
            <a:r>
              <a:rPr lang="en-US" altLang="LID4096" sz="2800" dirty="0">
                <a:effectLst/>
                <a:latin typeface="MAC C Times" pitchFamily="18" charset="0"/>
              </a:rPr>
              <a:t> da se </a:t>
            </a:r>
            <a:r>
              <a:rPr lang="en-US" altLang="LID4096" sz="2800" dirty="0" err="1">
                <a:effectLst/>
                <a:latin typeface="MAC C Times" pitchFamily="18" charset="0"/>
              </a:rPr>
              <a:t>smeta</a:t>
            </a:r>
            <a:r>
              <a:rPr lang="en-US" altLang="LID4096" sz="2800" dirty="0">
                <a:effectLst/>
                <a:latin typeface="MAC C Times" pitchFamily="18" charset="0"/>
              </a:rPr>
              <a:t> deka e </a:t>
            </a:r>
            <a:r>
              <a:rPr lang="en-US" altLang="LID4096" sz="2800" dirty="0" err="1">
                <a:effectLst/>
                <a:latin typeface="MAC C Times" pitchFamily="18" charset="0"/>
              </a:rPr>
              <a:t>graden</a:t>
            </a:r>
            <a:r>
              <a:rPr lang="en-US" altLang="LID4096" sz="2800" dirty="0">
                <a:effectLst/>
                <a:latin typeface="MAC C Times" pitchFamily="18" charset="0"/>
              </a:rPr>
              <a:t> od </a:t>
            </a:r>
            <a:r>
              <a:rPr lang="en-US" altLang="LID4096" sz="2800" dirty="0" err="1">
                <a:effectLst/>
                <a:latin typeface="MAC C Times" pitchFamily="18" charset="0"/>
              </a:rPr>
              <a:t>dve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podre</a:t>
            </a:r>
            <a:r>
              <a:rPr lang="en-US" altLang="LID4096" sz="2800" dirty="0">
                <a:effectLst/>
                <a:latin typeface="MAC C Times" pitchFamily="18" charset="0"/>
              </a:rPr>
              <a:t>{</a:t>
            </a:r>
            <a:r>
              <a:rPr lang="en-US" altLang="LID4096" sz="2800" dirty="0" err="1">
                <a:effectLst/>
                <a:latin typeface="MAC C Times" pitchFamily="18" charset="0"/>
              </a:rPr>
              <a:t>etki</a:t>
            </a:r>
            <a:r>
              <a:rPr lang="en-US" altLang="LID4096" sz="2800" dirty="0">
                <a:effectLst/>
                <a:latin typeface="MAC C Times" pitchFamily="18" charset="0"/>
              </a:rPr>
              <a:t> so </a:t>
            </a:r>
            <a:r>
              <a:rPr lang="en-US" altLang="LID4096" sz="2800" dirty="0" err="1">
                <a:effectLst/>
                <a:latin typeface="MAC C Times" pitchFamily="18" charset="0"/>
              </a:rPr>
              <a:t>joni</a:t>
            </a:r>
            <a:r>
              <a:rPr lang="en-US" altLang="LID4096" sz="2800" dirty="0">
                <a:effectLst/>
                <a:latin typeface="MAC C Times" pitchFamily="18" charset="0"/>
              </a:rPr>
              <a:t> od </a:t>
            </a:r>
            <a:r>
              <a:rPr lang="en-US" altLang="LID4096" sz="2800" dirty="0" err="1">
                <a:effectLst/>
                <a:latin typeface="MAC C Times" pitchFamily="18" charset="0"/>
              </a:rPr>
              <a:t>ist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znak</a:t>
            </a:r>
            <a:r>
              <a:rPr lang="en-US" altLang="LID4096" sz="2800" dirty="0">
                <a:effectLst/>
                <a:latin typeface="MAC C Times" pitchFamily="18" charset="0"/>
              </a:rPr>
              <a:t>. </a:t>
            </a:r>
          </a:p>
          <a:p>
            <a:pPr algn="just">
              <a:buFont typeface="Wingdings" panose="05000000000000000000" pitchFamily="2" charset="2"/>
              <a:buNone/>
            </a:pPr>
            <a:endParaRPr lang="en-US" altLang="LID4096" sz="1000" dirty="0">
              <a:effectLst/>
              <a:latin typeface="MAC C Times" pitchFamily="18" charset="0"/>
            </a:endParaRPr>
          </a:p>
          <a:p>
            <a:pPr algn="just">
              <a:buFont typeface="Wingdings" panose="05000000000000000000" pitchFamily="2" charset="2"/>
              <a:buNone/>
            </a:pP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Koga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dielektrikot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}e se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najde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vo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nadvore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{no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elektri~no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pole,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doa|a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do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pridvi`uvawe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podre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{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etkite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,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pozitivnite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joni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vo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nasoka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poleto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, a 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negativnite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sprotivno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na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solidFill>
                  <a:schemeClr val="hlink"/>
                </a:solidFill>
                <a:effectLst/>
                <a:latin typeface="MAC C Times" pitchFamily="18" charset="0"/>
              </a:rPr>
              <a:t>poleto</a:t>
            </a:r>
            <a:r>
              <a:rPr lang="en-US" altLang="LID4096" sz="2800" dirty="0">
                <a:solidFill>
                  <a:schemeClr val="hlink"/>
                </a:solidFill>
                <a:effectLst/>
                <a:latin typeface="MAC C Times" pitchFamily="18" charset="0"/>
              </a:rPr>
              <a:t>. </a:t>
            </a:r>
          </a:p>
          <a:p>
            <a:pPr algn="just">
              <a:buFont typeface="Wingdings" panose="05000000000000000000" pitchFamily="2" charset="2"/>
              <a:buNone/>
            </a:pPr>
            <a:endParaRPr lang="en-US" altLang="LID4096" sz="1000" dirty="0">
              <a:solidFill>
                <a:schemeClr val="hlink"/>
              </a:solidFill>
              <a:effectLst/>
              <a:latin typeface="MAC C Times" pitchFamily="18" charset="0"/>
            </a:endParaRPr>
          </a:p>
          <a:p>
            <a:pPr algn="just">
              <a:buFont typeface="Wingdings" panose="05000000000000000000" pitchFamily="2" charset="2"/>
              <a:buNone/>
            </a:pPr>
            <a:r>
              <a:rPr lang="en-US" altLang="LID4096" sz="2800" dirty="0" err="1">
                <a:effectLst/>
                <a:latin typeface="MAC C Times" pitchFamily="18" charset="0"/>
              </a:rPr>
              <a:t>Ovaa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dirty="0" err="1">
                <a:effectLst/>
                <a:latin typeface="MAC C Times" pitchFamily="18" charset="0"/>
              </a:rPr>
              <a:t>polarizacija</a:t>
            </a:r>
            <a:r>
              <a:rPr lang="en-US" altLang="LID4096" sz="2800" dirty="0">
                <a:effectLst/>
                <a:latin typeface="MAC C Times" pitchFamily="18" charset="0"/>
              </a:rPr>
              <a:t> se </a:t>
            </a:r>
            <a:r>
              <a:rPr lang="en-US" altLang="LID4096" sz="2800" dirty="0" err="1">
                <a:effectLst/>
                <a:latin typeface="MAC C Times" pitchFamily="18" charset="0"/>
              </a:rPr>
              <a:t>vika</a:t>
            </a:r>
            <a:r>
              <a:rPr lang="en-US" altLang="LID4096" sz="2800" dirty="0">
                <a:effectLst/>
                <a:latin typeface="MAC C Times" pitchFamily="18" charset="0"/>
              </a:rPr>
              <a:t> </a:t>
            </a:r>
            <a:r>
              <a:rPr lang="en-US" altLang="LID4096" sz="2800" b="1" dirty="0" err="1">
                <a:effectLst/>
                <a:latin typeface="MAC C Times" pitchFamily="18" charset="0"/>
              </a:rPr>
              <a:t>jonska</a:t>
            </a:r>
            <a:r>
              <a:rPr lang="en-US" altLang="LID4096" sz="2800" b="1" dirty="0">
                <a:effectLst/>
                <a:latin typeface="MAC C Times" pitchFamily="18" charset="0"/>
              </a:rPr>
              <a:t> </a:t>
            </a:r>
            <a:r>
              <a:rPr lang="en-US" altLang="LID4096" sz="2800" b="1" dirty="0" err="1">
                <a:effectLst/>
                <a:latin typeface="MAC C Times" pitchFamily="18" charset="0"/>
              </a:rPr>
              <a:t>polarizacija</a:t>
            </a:r>
            <a:r>
              <a:rPr lang="en-US" altLang="LID4096" sz="2800" dirty="0">
                <a:effectLst/>
                <a:latin typeface="MAC C Times" pitchFamily="18" charset="0"/>
              </a:rPr>
              <a:t>.</a:t>
            </a:r>
          </a:p>
          <a:p>
            <a:pPr>
              <a:buFont typeface="Wingdings" panose="05000000000000000000" pitchFamily="2" charset="2"/>
              <a:buNone/>
            </a:pPr>
            <a:endParaRPr lang="en-US" altLang="LID4096" sz="2800" dirty="0"/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C3B82FD8-ED8A-4BA5-AF91-B29351B5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838" y="2170113"/>
            <a:ext cx="3760787" cy="3933825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26F9CAFE-A0DA-4597-96F0-70D79816B90D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LID4096" dirty="0">
                <a:latin typeface="MAC C Times" pitchFamily="18" charset="0"/>
              </a:rPr>
              <a:t>4.1.3. </a:t>
            </a:r>
            <a:r>
              <a:rPr lang="mk-MK" altLang="LID4096" dirty="0">
                <a:latin typeface="MAC C Times" pitchFamily="18" charset="0"/>
              </a:rPr>
              <a:t>Вектор на поларизација</a:t>
            </a:r>
            <a:endParaRPr lang="en-US" altLang="LID4096" dirty="0">
              <a:latin typeface="MAC C Times" pitchFamily="18" charset="0"/>
            </a:endParaRPr>
          </a:p>
        </p:txBody>
      </p:sp>
      <p:sp>
        <p:nvSpPr>
          <p:cNvPr id="18439" name="Rectangle 7">
            <a:extLst>
              <a:ext uri="{FF2B5EF4-FFF2-40B4-BE49-F238E27FC236}">
                <a16:creationId xmlns:a16="http://schemas.microsoft.com/office/drawing/2014/main" id="{E4B007A3-7D6E-45DF-AC43-7060DFBD17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825" y="1982788"/>
            <a:ext cx="8402638" cy="314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LID4096" sz="2800">
                <a:latin typeface="MAC C Times" pitchFamily="18" charset="0"/>
              </a:rPr>
              <a:t>Koga dielektrik }e se najde vo nadvore{no </a:t>
            </a:r>
          </a:p>
          <a:p>
            <a:r>
              <a:rPr lang="en-US" altLang="LID4096" sz="2800">
                <a:latin typeface="MAC C Times" pitchFamily="18" charset="0"/>
              </a:rPr>
              <a:t>elektri~no pole,  toj kako celina se polarizira. </a:t>
            </a:r>
          </a:p>
          <a:p>
            <a:endParaRPr lang="en-US" altLang="LID4096" sz="2800">
              <a:latin typeface="MAC C Times" pitchFamily="18" charset="0"/>
            </a:endParaRPr>
          </a:p>
          <a:p>
            <a:r>
              <a:rPr lang="en-US" altLang="LID4096" sz="2800">
                <a:latin typeface="MAC C Times" pitchFamily="18" charset="0"/>
              </a:rPr>
              <a:t>Dipolniot elektri~en moment  na celoto telo </a:t>
            </a:r>
          </a:p>
          <a:p>
            <a:r>
              <a:rPr lang="en-US" altLang="LID4096" sz="2800">
                <a:latin typeface="MAC C Times" pitchFamily="18" charset="0"/>
              </a:rPr>
              <a:t>so volumen</a:t>
            </a:r>
            <a:r>
              <a:rPr lang="en-US" altLang="LID4096" sz="2800" i="1"/>
              <a:t> V</a:t>
            </a:r>
            <a:r>
              <a:rPr lang="en-US" altLang="LID4096" sz="2800">
                <a:latin typeface="MAC C Times" pitchFamily="18" charset="0"/>
              </a:rPr>
              <a:t>, e ednakov na vektorskata suma da </a:t>
            </a:r>
          </a:p>
          <a:p>
            <a:r>
              <a:rPr lang="en-US" altLang="LID4096" sz="2800">
                <a:latin typeface="MAC C Times" pitchFamily="18" charset="0"/>
              </a:rPr>
              <a:t>dipolnite momenti na site </a:t>
            </a:r>
            <a:r>
              <a:rPr lang="en-US" altLang="LID4096" sz="3200" i="1"/>
              <a:t>n</a:t>
            </a:r>
            <a:r>
              <a:rPr lang="en-US" altLang="LID4096" sz="3200">
                <a:latin typeface="MAC C Times" pitchFamily="18" charset="0"/>
              </a:rPr>
              <a:t> </a:t>
            </a:r>
            <a:r>
              <a:rPr lang="en-US" altLang="LID4096" sz="2800">
                <a:latin typeface="MAC C Times" pitchFamily="18" charset="0"/>
              </a:rPr>
              <a:t>molekuli  vo </a:t>
            </a:r>
          </a:p>
          <a:p>
            <a:r>
              <a:rPr lang="en-US" altLang="LID4096" sz="2800">
                <a:latin typeface="MAC C Times" pitchFamily="18" charset="0"/>
              </a:rPr>
              <a:t>toj volumen:</a:t>
            </a:r>
          </a:p>
        </p:txBody>
      </p:sp>
      <p:sp>
        <p:nvSpPr>
          <p:cNvPr id="18441" name="Rectangle 9">
            <a:extLst>
              <a:ext uri="{FF2B5EF4-FFF2-40B4-BE49-F238E27FC236}">
                <a16:creationId xmlns:a16="http://schemas.microsoft.com/office/drawing/2014/main" id="{2D54CA9E-1DF8-425C-8FE8-10D7EBCC3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8440" name="Object 8">
            <a:extLst>
              <a:ext uri="{FF2B5EF4-FFF2-40B4-BE49-F238E27FC236}">
                <a16:creationId xmlns:a16="http://schemas.microsoft.com/office/drawing/2014/main" id="{D9F6F23A-A51C-4DBF-8BED-D528E3134F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16338" y="5145088"/>
          <a:ext cx="2863850" cy="1416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63225" imgH="431613" progId="Equation.3">
                  <p:embed/>
                </p:oleObj>
              </mc:Choice>
              <mc:Fallback>
                <p:oleObj name="Equation" r:id="rId2" imgW="863225" imgH="431613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6338" y="5145088"/>
                        <a:ext cx="2863850" cy="141605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E3944970-CA31-4D53-93C1-230534C108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15938" y="541338"/>
            <a:ext cx="8229600" cy="3611562"/>
          </a:xfrm>
        </p:spPr>
        <p:txBody>
          <a:bodyPr/>
          <a:lstStyle/>
          <a:p>
            <a:pPr algn="ctr"/>
            <a:r>
              <a:rPr lang="en-US" altLang="LID4096">
                <a:latin typeface="MAC C Times" pitchFamily="18" charset="0"/>
              </a:rPr>
              <a:t>Karakteristi~na fizi~ka veli~ina {to ja opi{uva  polarizacijata na dielektricite e 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LID4096" b="1">
                <a:solidFill>
                  <a:schemeClr val="hlink"/>
                </a:solidFill>
                <a:latin typeface="MAC C Times" pitchFamily="18" charset="0"/>
              </a:rPr>
              <a:t>vektorot na polarizacija</a:t>
            </a:r>
            <a:r>
              <a:rPr lang="en-US" altLang="LID4096">
                <a:latin typeface="MAC C Times" pitchFamily="18" charset="0"/>
              </a:rPr>
              <a:t>: 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LID4096">
                <a:latin typeface="MAC C Times" pitchFamily="18" charset="0"/>
              </a:rPr>
              <a:t>elektri~en dipolen moment na edinica volumen od daden dielektrik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31298DD4-9D09-498C-A549-4F7E64999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24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9460" name="Object 4">
            <a:extLst>
              <a:ext uri="{FF2B5EF4-FFF2-40B4-BE49-F238E27FC236}">
                <a16:creationId xmlns:a16="http://schemas.microsoft.com/office/drawing/2014/main" id="{46C8CD79-473C-4529-9780-16B4761D6E7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27088" y="4489450"/>
          <a:ext cx="3681412" cy="190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80588" imgH="609336" progId="Equation.3">
                  <p:embed/>
                </p:oleObj>
              </mc:Choice>
              <mc:Fallback>
                <p:oleObj name="Equation" r:id="rId2" imgW="1180588" imgH="609336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4489450"/>
                        <a:ext cx="3681412" cy="1900238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C1963AED-483E-46E3-AB70-417F32CAC5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14350" y="989013"/>
            <a:ext cx="8229600" cy="2813050"/>
          </a:xfrm>
        </p:spPr>
        <p:txBody>
          <a:bodyPr/>
          <a:lstStyle/>
          <a:p>
            <a:pPr algn="ctr"/>
            <a:r>
              <a:rPr lang="en-US" altLang="LID4096">
                <a:latin typeface="MAC C Times" pitchFamily="18" charset="0"/>
              </a:rPr>
              <a:t>Eksperimentite poka`uvaat deka kaj najgolem broj dielektrici, so isklu~ok na feroelektricite vektorot na polarizacijata linearno zavisi od ja~inata na elektri~noto pole:</a:t>
            </a:r>
          </a:p>
          <a:p>
            <a:pPr>
              <a:buFont typeface="Wingdings" panose="05000000000000000000" pitchFamily="2" charset="2"/>
              <a:buNone/>
            </a:pPr>
            <a:endParaRPr lang="en-US" altLang="LID4096"/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151CD3FF-AAA2-4942-AD49-2FD123B433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0484" name="Object 4">
            <a:extLst>
              <a:ext uri="{FF2B5EF4-FFF2-40B4-BE49-F238E27FC236}">
                <a16:creationId xmlns:a16="http://schemas.microsoft.com/office/drawing/2014/main" id="{677C771F-CCB6-4788-B250-676AC1FBEC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11438" y="4257675"/>
          <a:ext cx="3660775" cy="1317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10891" imgH="253890" progId="Equation.3">
                  <p:embed/>
                </p:oleObj>
              </mc:Choice>
              <mc:Fallback>
                <p:oleObj name="Equation" r:id="rId2" imgW="710891" imgH="25389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1438" y="4257675"/>
                        <a:ext cx="3660775" cy="1317625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>
            <a:extLst>
              <a:ext uri="{FF2B5EF4-FFF2-40B4-BE49-F238E27FC236}">
                <a16:creationId xmlns:a16="http://schemas.microsoft.com/office/drawing/2014/main" id="{6936277B-FB6F-4AC3-8EEB-D5FAB8BCBF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LID4096"/>
              <a:t> </a:t>
            </a:r>
            <a:r>
              <a:rPr lang="en-US" altLang="LID4096" i="1">
                <a:sym typeface="Symbol" panose="05050102010706020507" pitchFamily="18" charset="2"/>
              </a:rPr>
              <a:t></a:t>
            </a:r>
            <a:r>
              <a:rPr lang="en-US" altLang="LID4096" baseline="-25000"/>
              <a:t>e </a:t>
            </a:r>
            <a:r>
              <a:rPr lang="en-US" altLang="LID4096">
                <a:latin typeface="MAC C Times" pitchFamily="18" charset="0"/>
              </a:rPr>
              <a:t>e </a:t>
            </a:r>
            <a:r>
              <a:rPr lang="en-US" altLang="LID4096" b="1">
                <a:latin typeface="MAC C Times" pitchFamily="18" charset="0"/>
              </a:rPr>
              <a:t>elektri~na susceptibilnost; </a:t>
            </a:r>
            <a:r>
              <a:rPr lang="en-US" altLang="LID4096">
                <a:latin typeface="MAC C Times" pitchFamily="18" charset="0"/>
              </a:rPr>
              <a:t>toa e veli~ina bez dimenzii, sekoga{</a:t>
            </a:r>
            <a:r>
              <a:rPr lang="en-US" altLang="LID4096"/>
              <a:t> </a:t>
            </a:r>
            <a:r>
              <a:rPr lang="en-US" altLang="LID4096" i="1">
                <a:sym typeface="Symbol" panose="05050102010706020507" pitchFamily="18" charset="2"/>
              </a:rPr>
              <a:t></a:t>
            </a:r>
            <a:r>
              <a:rPr lang="en-US" altLang="LID4096" baseline="-25000"/>
              <a:t>e</a:t>
            </a:r>
            <a:r>
              <a:rPr lang="en-US" altLang="LID4096"/>
              <a:t> &gt;0, </a:t>
            </a:r>
            <a:r>
              <a:rPr lang="en-US" altLang="LID4096">
                <a:latin typeface="MAC C Times" pitchFamily="18" charset="0"/>
              </a:rPr>
              <a:t>i za pogolem broj dielektrici so  red na golemina na od nekolku edinici do nekolku desetici. </a:t>
            </a:r>
          </a:p>
          <a:p>
            <a:pPr algn="ctr"/>
            <a:r>
              <a:rPr lang="en-US" altLang="LID4096" i="1">
                <a:sym typeface="Symbol" panose="05050102010706020507" pitchFamily="18" charset="2"/>
              </a:rPr>
              <a:t></a:t>
            </a:r>
            <a:r>
              <a:rPr lang="en-US" altLang="LID4096" baseline="-25000"/>
              <a:t>e (voda)</a:t>
            </a:r>
            <a:r>
              <a:rPr lang="en-US" altLang="LID4096"/>
              <a:t>= 80</a:t>
            </a:r>
          </a:p>
          <a:p>
            <a:pPr algn="ctr"/>
            <a:r>
              <a:rPr lang="en-US" altLang="LID4096" i="1">
                <a:sym typeface="Symbol" panose="05050102010706020507" pitchFamily="18" charset="2"/>
              </a:rPr>
              <a:t></a:t>
            </a:r>
            <a:r>
              <a:rPr lang="en-US" altLang="LID4096" baseline="-25000"/>
              <a:t>e (alkohol)</a:t>
            </a:r>
            <a:r>
              <a:rPr lang="en-US" altLang="LID4096"/>
              <a:t>=25</a:t>
            </a:r>
          </a:p>
          <a:p>
            <a:pPr algn="ctr"/>
            <a:r>
              <a:rPr lang="en-US" altLang="LID4096" i="1">
                <a:sym typeface="Symbol" panose="05050102010706020507" pitchFamily="18" charset="2"/>
              </a:rPr>
              <a:t></a:t>
            </a:r>
            <a:r>
              <a:rPr lang="en-US" altLang="LID4096" baseline="-25000"/>
              <a:t>e (vakuum) </a:t>
            </a:r>
            <a:r>
              <a:rPr lang="en-US" altLang="LID4096"/>
              <a:t>= 0</a:t>
            </a:r>
            <a:endParaRPr lang="en-US" altLang="LID4096">
              <a:latin typeface="MAC C Times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E405C615-F0BE-4BEC-BFAE-A6C747E8F6CD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US" altLang="LID4096" sz="4000">
                <a:latin typeface="MAC C Times" pitchFamily="18" charset="0"/>
              </a:rPr>
              <a:t>4.2. Elektri~no pole vo dielektrici. Dielektri~na konstanta</a:t>
            </a:r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CA813BC4-65B8-413E-8FCB-B783AC120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625" y="1536700"/>
            <a:ext cx="4881563" cy="393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LID4096" sz="2800">
                <a:solidFill>
                  <a:schemeClr val="hlink"/>
                </a:solidFill>
                <a:latin typeface="MAC C Times" pitchFamily="18" charset="0"/>
              </a:rPr>
              <a:t>Za gi opredelime vrskite me|u ja~inata na nadvore{noto</a:t>
            </a:r>
          </a:p>
          <a:p>
            <a:pPr algn="ctr" eaLnBrk="1" hangingPunct="1"/>
            <a:r>
              <a:rPr lang="en-US" altLang="LID4096" sz="2800">
                <a:solidFill>
                  <a:schemeClr val="hlink"/>
                </a:solidFill>
                <a:latin typeface="MAC C Times" pitchFamily="18" charset="0"/>
              </a:rPr>
              <a:t> pole i karakteristikite na dielektrikot }e ja razgledame </a:t>
            </a:r>
          </a:p>
          <a:p>
            <a:pPr algn="ctr" eaLnBrk="1" hangingPunct="1"/>
            <a:r>
              <a:rPr lang="en-US" altLang="LID4096" sz="2800">
                <a:solidFill>
                  <a:schemeClr val="hlink"/>
                </a:solidFill>
                <a:latin typeface="MAC C Times" pitchFamily="18" charset="0"/>
              </a:rPr>
              <a:t>polarizacijata na daden dielektrik vo homogeno pole</a:t>
            </a:r>
            <a:endParaRPr lang="en-US" altLang="LID4096" sz="2800">
              <a:solidFill>
                <a:schemeClr val="hlink"/>
              </a:solidFill>
            </a:endParaRPr>
          </a:p>
        </p:txBody>
      </p:sp>
      <p:pic>
        <p:nvPicPr>
          <p:cNvPr id="22533" name="Picture 5">
            <a:extLst>
              <a:ext uri="{FF2B5EF4-FFF2-40B4-BE49-F238E27FC236}">
                <a16:creationId xmlns:a16="http://schemas.microsoft.com/office/drawing/2014/main" id="{FB73183A-E32A-42E1-B264-0D244CB22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50" y="1482725"/>
            <a:ext cx="3752850" cy="52895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Rectangle 7">
            <a:extLst>
              <a:ext uri="{FF2B5EF4-FFF2-40B4-BE49-F238E27FC236}">
                <a16:creationId xmlns:a16="http://schemas.microsoft.com/office/drawing/2014/main" id="{1811DCF4-0F8F-46E4-8B70-CD9677E1D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2534" name="Object 6">
            <a:extLst>
              <a:ext uri="{FF2B5EF4-FFF2-40B4-BE49-F238E27FC236}">
                <a16:creationId xmlns:a16="http://schemas.microsoft.com/office/drawing/2014/main" id="{398FBC40-61DC-4970-A48C-D6C36BA4CCA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8913" y="5589588"/>
          <a:ext cx="892175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77480" imgH="253800" progId="Equation.3">
                  <p:embed/>
                </p:oleObj>
              </mc:Choice>
              <mc:Fallback>
                <p:oleObj name="Equation" r:id="rId3" imgW="17748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913" y="5589588"/>
                        <a:ext cx="892175" cy="1268412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6" name="Text Box 8">
            <a:extLst>
              <a:ext uri="{FF2B5EF4-FFF2-40B4-BE49-F238E27FC236}">
                <a16:creationId xmlns:a16="http://schemas.microsoft.com/office/drawing/2014/main" id="{4C3A91BF-B058-4F1C-AFDB-05EF6BB48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9538" y="6124575"/>
            <a:ext cx="3409950" cy="519113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sz="2800">
                <a:solidFill>
                  <a:schemeClr val="bg2"/>
                </a:solidFill>
                <a:latin typeface="MAC C Times" pitchFamily="18" charset="0"/>
              </a:rPr>
              <a:t>Inducirano pole</a:t>
            </a:r>
          </a:p>
        </p:txBody>
      </p:sp>
      <p:sp>
        <p:nvSpPr>
          <p:cNvPr id="22537" name="Line 9">
            <a:extLst>
              <a:ext uri="{FF2B5EF4-FFF2-40B4-BE49-F238E27FC236}">
                <a16:creationId xmlns:a16="http://schemas.microsoft.com/office/drawing/2014/main" id="{8319CEF8-0C0A-4AC7-A280-ADB5B510C71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73138" y="4529138"/>
            <a:ext cx="6299200" cy="1406525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>
            <a:extLst>
              <a:ext uri="{FF2B5EF4-FFF2-40B4-BE49-F238E27FC236}">
                <a16:creationId xmlns:a16="http://schemas.microsoft.com/office/drawing/2014/main" id="{B760ED86-2ED1-42FD-851B-23C1C375E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963" y="469900"/>
            <a:ext cx="8129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it-IT" altLang="LID4096" sz="2800">
                <a:latin typeface="MAC C Times" pitchFamily="18" charset="0"/>
                <a:cs typeface="Times New Roman" panose="02020603050405020304" pitchFamily="18" charset="0"/>
              </a:rPr>
              <a:t>Vo vnatre{nosta na dielektrikot postoi pole</a:t>
            </a:r>
            <a:r>
              <a:rPr lang="it-IT" altLang="LID4096" sz="1100">
                <a:latin typeface="MAC C Times" pitchFamily="18" charset="0"/>
                <a:cs typeface="Times New Roman" panose="02020603050405020304" pitchFamily="18" charset="0"/>
              </a:rPr>
              <a:t> </a:t>
            </a:r>
            <a:endParaRPr lang="it-IT" altLang="LID4096" sz="1800">
              <a:latin typeface="Arial" panose="020B0604020202020204" pitchFamily="34" charset="0"/>
            </a:endParaRPr>
          </a:p>
        </p:txBody>
      </p:sp>
      <p:sp>
        <p:nvSpPr>
          <p:cNvPr id="23559" name="Rectangle 7">
            <a:extLst>
              <a:ext uri="{FF2B5EF4-FFF2-40B4-BE49-F238E27FC236}">
                <a16:creationId xmlns:a16="http://schemas.microsoft.com/office/drawing/2014/main" id="{67121FC4-C868-4FC6-BC61-24B37000C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163" y="1254125"/>
            <a:ext cx="1601787" cy="519113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it-IT" altLang="LID4096" sz="2800" b="1" i="1">
                <a:solidFill>
                  <a:schemeClr val="bg2"/>
                </a:solidFill>
              </a:rPr>
              <a:t>E=E</a:t>
            </a:r>
            <a:r>
              <a:rPr lang="it-IT" altLang="LID4096" sz="2800" b="1" baseline="-25000">
                <a:solidFill>
                  <a:schemeClr val="bg2"/>
                </a:solidFill>
              </a:rPr>
              <a:t>0</a:t>
            </a:r>
            <a:r>
              <a:rPr lang="it-IT" altLang="LID4096" sz="2800" b="1" i="1">
                <a:solidFill>
                  <a:schemeClr val="bg2"/>
                </a:solidFill>
              </a:rPr>
              <a:t>-E</a:t>
            </a:r>
            <a:r>
              <a:rPr lang="it-IT" altLang="LID4096" sz="2800" b="1" i="1" baseline="-25000">
                <a:solidFill>
                  <a:schemeClr val="bg2"/>
                </a:solidFill>
              </a:rPr>
              <a:t>i</a:t>
            </a:r>
            <a:r>
              <a:rPr lang="it-IT" altLang="LID4096" sz="2800" b="1">
                <a:solidFill>
                  <a:schemeClr val="bg2"/>
                </a:solidFill>
              </a:rPr>
              <a:t>        </a:t>
            </a:r>
            <a:r>
              <a:rPr lang="it-IT" altLang="LID4096"/>
              <a:t>                                  </a:t>
            </a:r>
          </a:p>
        </p:txBody>
      </p:sp>
      <p:sp>
        <p:nvSpPr>
          <p:cNvPr id="23561" name="Rectangle 9">
            <a:extLst>
              <a:ext uri="{FF2B5EF4-FFF2-40B4-BE49-F238E27FC236}">
                <a16:creationId xmlns:a16="http://schemas.microsoft.com/office/drawing/2014/main" id="{FAF60E61-D1E9-4E77-AB28-A1B057A17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3560" name="Object 8">
            <a:extLst>
              <a:ext uri="{FF2B5EF4-FFF2-40B4-BE49-F238E27FC236}">
                <a16:creationId xmlns:a16="http://schemas.microsoft.com/office/drawing/2014/main" id="{5EAE3C1D-1045-4591-BB77-BB39280D819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110288" y="5089525"/>
          <a:ext cx="2495550" cy="1289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63225" imgH="444307" progId="Equation.3">
                  <p:embed/>
                </p:oleObj>
              </mc:Choice>
              <mc:Fallback>
                <p:oleObj name="Equation" r:id="rId2" imgW="863225" imgH="444307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0288" y="5089525"/>
                        <a:ext cx="2495550" cy="128905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2" name="Rectangle 10">
            <a:extLst>
              <a:ext uri="{FF2B5EF4-FFF2-40B4-BE49-F238E27FC236}">
                <a16:creationId xmlns:a16="http://schemas.microsoft.com/office/drawing/2014/main" id="{6BBCCF32-84F0-4AB6-9D70-87DC983A94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2275" y="5375275"/>
            <a:ext cx="1946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it-IT" altLang="LID4096" sz="3200" i="1"/>
              <a:t>P=</a:t>
            </a:r>
            <a:r>
              <a:rPr lang="en-US" altLang="LID4096" sz="3200" i="1">
                <a:sym typeface="Symbol" panose="05050102010706020507" pitchFamily="18" charset="2"/>
              </a:rPr>
              <a:t></a:t>
            </a:r>
            <a:r>
              <a:rPr lang="it-IT" altLang="LID4096" sz="3200" i="1" baseline="-25000"/>
              <a:t>i</a:t>
            </a:r>
            <a:r>
              <a:rPr lang="it-IT" altLang="LID4096" sz="3200" baseline="-25000">
                <a:sym typeface="Symbol" panose="05050102010706020507" pitchFamily="18" charset="2"/>
              </a:rPr>
              <a:t> </a:t>
            </a:r>
            <a:r>
              <a:rPr lang="it-IT" altLang="LID4096" sz="3200">
                <a:sym typeface="Symbol" panose="05050102010706020507" pitchFamily="18" charset="2"/>
              </a:rPr>
              <a:t> </a:t>
            </a:r>
            <a:r>
              <a:rPr lang="en-US" altLang="LID4096" sz="3200">
                <a:sym typeface="Symbol" panose="05050102010706020507" pitchFamily="18" charset="2"/>
              </a:rPr>
              <a:t> </a:t>
            </a:r>
          </a:p>
        </p:txBody>
      </p:sp>
      <p:sp>
        <p:nvSpPr>
          <p:cNvPr id="23564" name="Rectangle 12">
            <a:extLst>
              <a:ext uri="{FF2B5EF4-FFF2-40B4-BE49-F238E27FC236}">
                <a16:creationId xmlns:a16="http://schemas.microsoft.com/office/drawing/2014/main" id="{6AED00F1-1A1C-4B9A-8624-06128795E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779838"/>
            <a:ext cx="82423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it-IT" altLang="LID4096" sz="2800">
                <a:latin typeface="MAC C Times" pitchFamily="18" charset="0"/>
                <a:cs typeface="Times New Roman" panose="02020603050405020304" pitchFamily="18" charset="0"/>
              </a:rPr>
              <a:t>El. dipolen moment sozdaden vo celiot volumen </a:t>
            </a:r>
          </a:p>
          <a:p>
            <a:pPr eaLnBrk="1" hangingPunct="1"/>
            <a:r>
              <a:rPr lang="it-IT" altLang="LID4096" sz="2800">
                <a:latin typeface="MAC C Times" pitchFamily="18" charset="0"/>
                <a:cs typeface="Times New Roman" panose="02020603050405020304" pitchFamily="18" charset="0"/>
              </a:rPr>
              <a:t>na dielektrikot e daden so</a:t>
            </a:r>
            <a:r>
              <a:rPr lang="it-IT" altLang="LID4096" sz="1100">
                <a:latin typeface="MAC C Times" pitchFamily="18" charset="0"/>
                <a:cs typeface="Times New Roman" panose="02020603050405020304" pitchFamily="18" charset="0"/>
              </a:rPr>
              <a:t>  </a:t>
            </a:r>
            <a:endParaRPr lang="it-IT" altLang="LID4096" sz="1800">
              <a:latin typeface="Arial" panose="020B0604020202020204" pitchFamily="34" charset="0"/>
            </a:endParaRPr>
          </a:p>
        </p:txBody>
      </p:sp>
      <p:graphicFrame>
        <p:nvGraphicFramePr>
          <p:cNvPr id="23563" name="Object 11">
            <a:extLst>
              <a:ext uri="{FF2B5EF4-FFF2-40B4-BE49-F238E27FC236}">
                <a16:creationId xmlns:a16="http://schemas.microsoft.com/office/drawing/2014/main" id="{2B8D7FBD-9E43-4745-AF69-7FE2A3A04D0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46200" y="4818063"/>
          <a:ext cx="2678113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48975" imgH="241195" progId="Equation.3">
                  <p:embed/>
                </p:oleObj>
              </mc:Choice>
              <mc:Fallback>
                <p:oleObj name="Equation" r:id="rId4" imgW="748975" imgH="241195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6200" y="4818063"/>
                        <a:ext cx="2678113" cy="847725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8" name="Object 16">
            <a:extLst>
              <a:ext uri="{FF2B5EF4-FFF2-40B4-BE49-F238E27FC236}">
                <a16:creationId xmlns:a16="http://schemas.microsoft.com/office/drawing/2014/main" id="{9C944052-E3EE-4007-8C7D-781C26F7E05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65250" y="5894388"/>
          <a:ext cx="2747963" cy="817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99753" imgH="241195" progId="Equation.3">
                  <p:embed/>
                </p:oleObj>
              </mc:Choice>
              <mc:Fallback>
                <p:oleObj name="Equation" r:id="rId6" imgW="799753" imgH="241195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0" y="5894388"/>
                        <a:ext cx="2747963" cy="817562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71" name="Oval 19">
            <a:extLst>
              <a:ext uri="{FF2B5EF4-FFF2-40B4-BE49-F238E27FC236}">
                <a16:creationId xmlns:a16="http://schemas.microsoft.com/office/drawing/2014/main" id="{EF4B323D-A1C7-4947-AD68-22B6E9AD6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0463" y="4557713"/>
            <a:ext cx="1219200" cy="124777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23572" name="Oval 20">
            <a:extLst>
              <a:ext uri="{FF2B5EF4-FFF2-40B4-BE49-F238E27FC236}">
                <a16:creationId xmlns:a16="http://schemas.microsoft.com/office/drawing/2014/main" id="{69320F59-5574-4D48-860B-DB0EBB959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0463" y="5610225"/>
            <a:ext cx="1219200" cy="124777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23573" name="Text Box 21">
            <a:extLst>
              <a:ext uri="{FF2B5EF4-FFF2-40B4-BE49-F238E27FC236}">
                <a16:creationId xmlns:a16="http://schemas.microsoft.com/office/drawing/2014/main" id="{46B24A2F-DA32-42F7-9F48-27410289B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513" y="5443538"/>
            <a:ext cx="9874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sz="3200" b="1"/>
              <a:t>=</a:t>
            </a:r>
          </a:p>
        </p:txBody>
      </p:sp>
      <p:sp>
        <p:nvSpPr>
          <p:cNvPr id="23574" name="AutoShape 22">
            <a:extLst>
              <a:ext uri="{FF2B5EF4-FFF2-40B4-BE49-F238E27FC236}">
                <a16:creationId xmlns:a16="http://schemas.microsoft.com/office/drawing/2014/main" id="{C7C2C229-FF67-46F0-97A3-54A7B3D00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4575" y="2576513"/>
            <a:ext cx="3033713" cy="1001712"/>
          </a:xfrm>
          <a:prstGeom prst="cube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23575" name="Text Box 23">
            <a:extLst>
              <a:ext uri="{FF2B5EF4-FFF2-40B4-BE49-F238E27FC236}">
                <a16:creationId xmlns:a16="http://schemas.microsoft.com/office/drawing/2014/main" id="{D22E077D-2116-46FF-9149-6208D01D0B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0750" y="2328863"/>
            <a:ext cx="609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sz="3200" b="1"/>
              <a:t>A</a:t>
            </a:r>
          </a:p>
        </p:txBody>
      </p:sp>
      <p:sp>
        <p:nvSpPr>
          <p:cNvPr id="23576" name="Text Box 24">
            <a:extLst>
              <a:ext uri="{FF2B5EF4-FFF2-40B4-BE49-F238E27FC236}">
                <a16:creationId xmlns:a16="http://schemas.microsoft.com/office/drawing/2014/main" id="{881382B2-A716-4F6C-B711-AD5C03E06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" y="2967038"/>
            <a:ext cx="449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i="1"/>
              <a:t>d</a:t>
            </a:r>
          </a:p>
        </p:txBody>
      </p:sp>
      <p:sp>
        <p:nvSpPr>
          <p:cNvPr id="23578" name="Rectangle 26">
            <a:extLst>
              <a:ext uri="{FF2B5EF4-FFF2-40B4-BE49-F238E27FC236}">
                <a16:creationId xmlns:a16="http://schemas.microsoft.com/office/drawing/2014/main" id="{4103FA1F-BA1E-4F16-B3F0-793140279A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3577" name="Object 25">
            <a:extLst>
              <a:ext uri="{FF2B5EF4-FFF2-40B4-BE49-F238E27FC236}">
                <a16:creationId xmlns:a16="http://schemas.microsoft.com/office/drawing/2014/main" id="{558B6098-5AA0-4E88-8FBE-12241C90160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56100" y="1246188"/>
          <a:ext cx="4579938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88367" imgH="444307" progId="Equation.3">
                  <p:embed/>
                </p:oleObj>
              </mc:Choice>
              <mc:Fallback>
                <p:oleObj name="Equation" r:id="rId8" imgW="1688367" imgH="444307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1246188"/>
                        <a:ext cx="4579938" cy="121602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80" name="Rectangle 28">
            <a:extLst>
              <a:ext uri="{FF2B5EF4-FFF2-40B4-BE49-F238E27FC236}">
                <a16:creationId xmlns:a16="http://schemas.microsoft.com/office/drawing/2014/main" id="{D937A680-9209-4E57-95AA-4401D2A1B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3579" name="Object 27">
            <a:extLst>
              <a:ext uri="{FF2B5EF4-FFF2-40B4-BE49-F238E27FC236}">
                <a16:creationId xmlns:a16="http://schemas.microsoft.com/office/drawing/2014/main" id="{547429BC-5359-482C-A547-E4951776FA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41888" y="2676525"/>
          <a:ext cx="4202112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89000" imgH="228600" progId="Equation.3">
                  <p:embed/>
                </p:oleObj>
              </mc:Choice>
              <mc:Fallback>
                <p:oleObj name="Equation" r:id="rId10" imgW="889000" imgH="22860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1888" y="2676525"/>
                        <a:ext cx="4202112" cy="1084263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9" grpId="0" animBg="1"/>
      <p:bldP spid="23562" grpId="0"/>
      <p:bldP spid="23564" grpId="0"/>
      <p:bldP spid="23573" grpId="0"/>
      <p:bldP spid="23575" grpId="0"/>
      <p:bldP spid="2357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80" name="Object 4">
            <a:extLst>
              <a:ext uri="{FF2B5EF4-FFF2-40B4-BE49-F238E27FC236}">
                <a16:creationId xmlns:a16="http://schemas.microsoft.com/office/drawing/2014/main" id="{CDDD99B2-F315-4225-AB0D-2D92B87E1C2D}"/>
              </a:ext>
            </a:extLst>
          </p:cNvPr>
          <p:cNvGraphicFramePr>
            <a:graphicFrameLocks noGrp="1" noChangeAspect="1"/>
          </p:cNvGraphicFramePr>
          <p:nvPr>
            <p:ph/>
          </p:nvPr>
        </p:nvGraphicFramePr>
        <p:xfrm>
          <a:off x="1958975" y="530225"/>
          <a:ext cx="4640263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89000" imgH="228600" progId="Equation.3">
                  <p:embed/>
                </p:oleObj>
              </mc:Choice>
              <mc:Fallback>
                <p:oleObj name="Equation" r:id="rId2" imgW="88900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8975" y="530225"/>
                        <a:ext cx="4640263" cy="119380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3" name="Rectangle 7">
            <a:extLst>
              <a:ext uri="{FF2B5EF4-FFF2-40B4-BE49-F238E27FC236}">
                <a16:creationId xmlns:a16="http://schemas.microsoft.com/office/drawing/2014/main" id="{97AD61D1-B41D-4F0B-9BCE-6640A0385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4582" name="Object 6">
            <a:extLst>
              <a:ext uri="{FF2B5EF4-FFF2-40B4-BE49-F238E27FC236}">
                <a16:creationId xmlns:a16="http://schemas.microsoft.com/office/drawing/2014/main" id="{50727FF0-416A-4275-9B5D-DB942B97E40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90850" y="2033588"/>
          <a:ext cx="3125788" cy="177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87058" imgH="444307" progId="Equation.3">
                  <p:embed/>
                </p:oleObj>
              </mc:Choice>
              <mc:Fallback>
                <p:oleObj name="Equation" r:id="rId4" imgW="787058" imgH="444307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0850" y="2033588"/>
                        <a:ext cx="3125788" cy="177165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4" name="Rectangle 8">
            <a:extLst>
              <a:ext uri="{FF2B5EF4-FFF2-40B4-BE49-F238E27FC236}">
                <a16:creationId xmlns:a16="http://schemas.microsoft.com/office/drawing/2014/main" id="{8BEF21FF-4E0E-4717-9BF7-98AB20FA5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45000"/>
            <a:ext cx="9202738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pl-PL" altLang="LID4096" sz="2800">
                <a:latin typeface="MAC C Times" pitchFamily="18" charset="0"/>
              </a:rPr>
              <a:t>Bidej}i e elektri~niot susceptibilitet sekoga{ </a:t>
            </a:r>
            <a:r>
              <a:rPr lang="en-US" altLang="LID4096" sz="2800">
                <a:latin typeface="MAC C Times" pitchFamily="18" charset="0"/>
              </a:rPr>
              <a:t> &gt; 0,</a:t>
            </a:r>
          </a:p>
          <a:p>
            <a:pPr algn="ctr" eaLnBrk="1" hangingPunct="1"/>
            <a:r>
              <a:rPr lang="en-US" altLang="LID4096" sz="2800">
                <a:latin typeface="MAC C Times" pitchFamily="18" charset="0"/>
              </a:rPr>
              <a:t>toga{ i</a:t>
            </a:r>
            <a:r>
              <a:rPr lang="pl-PL" altLang="LID4096" sz="2800">
                <a:latin typeface="MAC C Times" pitchFamily="18" charset="0"/>
              </a:rPr>
              <a:t> poleto vo vnatre{nosta na </a:t>
            </a:r>
            <a:endParaRPr lang="en-US" altLang="LID4096" sz="2800">
              <a:latin typeface="MAC C Times" pitchFamily="18" charset="0"/>
            </a:endParaRPr>
          </a:p>
          <a:p>
            <a:pPr algn="ctr" eaLnBrk="1" hangingPunct="1"/>
            <a:r>
              <a:rPr lang="pl-PL" altLang="LID4096" sz="2800">
                <a:latin typeface="MAC C Times" pitchFamily="18" charset="0"/>
              </a:rPr>
              <a:t>dielektrikot </a:t>
            </a:r>
            <a:r>
              <a:rPr lang="en-US" altLang="LID4096" sz="2800">
                <a:latin typeface="MAC C Times" pitchFamily="18" charset="0"/>
              </a:rPr>
              <a:t>e </a:t>
            </a:r>
            <a:r>
              <a:rPr lang="pl-PL" altLang="LID4096" sz="2800">
                <a:latin typeface="MAC C Times" pitchFamily="18" charset="0"/>
              </a:rPr>
              <a:t>sekoga{ poslabo od </a:t>
            </a:r>
            <a:endParaRPr lang="en-US" altLang="LID4096" sz="2800">
              <a:latin typeface="MAC C Times" pitchFamily="18" charset="0"/>
            </a:endParaRPr>
          </a:p>
          <a:p>
            <a:pPr algn="ctr" eaLnBrk="1" hangingPunct="1"/>
            <a:r>
              <a:rPr lang="pl-PL" altLang="LID4096" sz="2800">
                <a:latin typeface="MAC C Times" pitchFamily="18" charset="0"/>
              </a:rPr>
              <a:t>poleto vo vakuum (vozduh)</a:t>
            </a:r>
            <a:r>
              <a:rPr lang="en-US" altLang="LID4096" sz="2800">
                <a:latin typeface="MAC C Times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>
            <a:extLst>
              <a:ext uri="{FF2B5EF4-FFF2-40B4-BE49-F238E27FC236}">
                <a16:creationId xmlns:a16="http://schemas.microsoft.com/office/drawing/2014/main" id="{BBBD889B-ECBD-4BAC-88AC-0D009C0D1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225" y="508000"/>
            <a:ext cx="7996238" cy="326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LID4096" sz="3200">
                <a:latin typeface="MAC C Times" pitchFamily="18" charset="0"/>
              </a:rPr>
              <a:t>Fizi~kata veli~ina</a:t>
            </a:r>
            <a:r>
              <a:rPr lang="pl-PL" altLang="LID4096" sz="3200"/>
              <a:t> (1+</a:t>
            </a:r>
            <a:r>
              <a:rPr lang="en-US" altLang="LID4096" sz="3200">
                <a:sym typeface="Symbol" panose="05050102010706020507" pitchFamily="18" charset="2"/>
              </a:rPr>
              <a:t></a:t>
            </a:r>
            <a:r>
              <a:rPr lang="pl-PL" altLang="LID4096" sz="3200"/>
              <a:t>e) </a:t>
            </a:r>
            <a:r>
              <a:rPr lang="pl-PL" altLang="LID4096" sz="3200">
                <a:latin typeface="MAC C Times" pitchFamily="18" charset="0"/>
              </a:rPr>
              <a:t>obi~no se bele`i kako </a:t>
            </a:r>
            <a:r>
              <a:rPr lang="en-US" altLang="LID4096" sz="3200" i="1">
                <a:latin typeface="MAC C Times" pitchFamily="18" charset="0"/>
                <a:sym typeface="Symbol" panose="05050102010706020507" pitchFamily="18" charset="2"/>
              </a:rPr>
              <a:t></a:t>
            </a:r>
            <a:r>
              <a:rPr lang="pl-PL" altLang="LID4096" sz="3200" baseline="-25000">
                <a:latin typeface="Times New Roman" panose="02020603050405020304" pitchFamily="18" charset="0"/>
              </a:rPr>
              <a:t>r</a:t>
            </a:r>
            <a:r>
              <a:rPr lang="pl-PL" altLang="LID4096" sz="3200">
                <a:latin typeface="MAC C Times" pitchFamily="18" charset="0"/>
              </a:rPr>
              <a:t> i se vika </a:t>
            </a:r>
            <a:endParaRPr lang="en-US" altLang="LID4096" sz="3200">
              <a:latin typeface="MAC C Times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pl-PL" altLang="LID4096" sz="3200" b="1">
                <a:latin typeface="MAC C Times" pitchFamily="18" charset="0"/>
              </a:rPr>
              <a:t> dielektri~na konstanta</a:t>
            </a:r>
            <a:r>
              <a:rPr lang="pl-PL" altLang="LID4096" sz="3200">
                <a:latin typeface="MAC C Times" pitchFamily="18" charset="0"/>
              </a:rPr>
              <a:t> (</a:t>
            </a:r>
            <a:r>
              <a:rPr lang="pl-PL" altLang="LID4096" sz="3200" b="1">
                <a:latin typeface="MAC C Times" pitchFamily="18" charset="0"/>
              </a:rPr>
              <a:t>relativna elektri~na propustlivost</a:t>
            </a:r>
            <a:r>
              <a:rPr lang="pl-PL" altLang="LID4096" sz="3200">
                <a:latin typeface="MAC C Times" pitchFamily="18" charset="0"/>
              </a:rPr>
              <a:t>), karakteristi~na za daden dielektrik,  dadena so:</a:t>
            </a:r>
            <a:endParaRPr lang="en-US" altLang="LID4096" sz="3200">
              <a:latin typeface="MAC C Times" pitchFamily="18" charset="0"/>
            </a:endParaRPr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988828C4-E685-4459-ABF9-75CEEB7A4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24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6629" name="Object 5">
            <a:extLst>
              <a:ext uri="{FF2B5EF4-FFF2-40B4-BE49-F238E27FC236}">
                <a16:creationId xmlns:a16="http://schemas.microsoft.com/office/drawing/2014/main" id="{E82B5D8A-6FAD-457D-A130-B8F4E12987F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51200" y="3848100"/>
          <a:ext cx="3295650" cy="1265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66337" imgH="406224" progId="Equation.3">
                  <p:embed/>
                </p:oleObj>
              </mc:Choice>
              <mc:Fallback>
                <p:oleObj name="Equation" r:id="rId2" imgW="1066337" imgH="406224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1200" y="3848100"/>
                        <a:ext cx="3295650" cy="1265238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957" name="Group 309">
            <a:extLst>
              <a:ext uri="{FF2B5EF4-FFF2-40B4-BE49-F238E27FC236}">
                <a16:creationId xmlns:a16="http://schemas.microsoft.com/office/drawing/2014/main" id="{42807060-9B67-4D4F-8666-1EF49DF0C986}"/>
              </a:ext>
            </a:extLst>
          </p:cNvPr>
          <p:cNvGraphicFramePr>
            <a:graphicFrameLocks noGrp="1"/>
          </p:cNvGraphicFramePr>
          <p:nvPr/>
        </p:nvGraphicFramePr>
        <p:xfrm>
          <a:off x="217488" y="206375"/>
          <a:ext cx="8926512" cy="6299200"/>
        </p:xfrm>
        <a:graphic>
          <a:graphicData uri="http://schemas.openxmlformats.org/drawingml/2006/table">
            <a:tbl>
              <a:tblPr/>
              <a:tblGrid>
                <a:gridCol w="3671887">
                  <a:extLst>
                    <a:ext uri="{9D8B030D-6E8A-4147-A177-3AD203B41FA5}">
                      <a16:colId xmlns:a16="http://schemas.microsoft.com/office/drawing/2014/main" val="719288760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6362056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2003814563"/>
                    </a:ext>
                  </a:extLst>
                </a:gridCol>
              </a:tblGrid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Supstancija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Sostojba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</a:t>
                      </a:r>
                      <a:r>
                        <a:rPr kumimoji="0" lang="en-US" altLang="LID4096" sz="1800" b="1" i="0" u="none" strike="noStrike" cap="none" normalizeH="0" baseline="-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endParaRPr kumimoji="0" lang="en-US" altLang="LID4096" sz="1800" b="1" i="1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MAC C Times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285158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vozduh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gas, 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C,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norm. pritisok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1,00059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9060233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HCl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gas, 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C,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norm. pritisok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1,0046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4074346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voda,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kumimoji="0" lang="en-US" altLang="LID4096" sz="1800" b="1" i="0" u="none" strike="noStrike" cap="none" normalizeH="0" baseline="-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gas, 110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C,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norm. pritisok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1,0126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055136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te~na sostojba,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9020314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benzen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C</a:t>
                      </a:r>
                      <a:r>
                        <a:rPr kumimoji="0" lang="en-US" altLang="LID4096" sz="1800" b="1" i="0" u="none" strike="noStrike" cap="none" normalizeH="0" baseline="-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kumimoji="0" lang="en-US" altLang="LID4096" sz="1800" b="1" i="0" u="none" strike="noStrike" cap="none" normalizeH="0" baseline="-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te~na sostojba,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2,28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121416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amonijak,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kumimoji="0" lang="en-US" altLang="LID4096" sz="1800" b="1" i="0" u="none" strike="noStrike" cap="none" normalizeH="0" baseline="-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te~na sostojba, -34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9369435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transformatorsko maslo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te~na sostojba,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2,24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344101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natrium hlorid,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NaCl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kristal,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6,21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9549777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sulfur,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tvrda sostojba,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010367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kvarc (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SiO</a:t>
                      </a:r>
                      <a:r>
                        <a:rPr kumimoji="0" lang="en-US" altLang="LID4096" sz="1800" b="1" i="0" u="none" strike="noStrike" cap="none" normalizeH="0" baseline="-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kristal,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 (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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opt.oska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4,34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9704317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kristal,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 (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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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opt.oska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4,27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52489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polietilen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tvrda sostojba,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2,25-2,30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3251703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porcelan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tvrda sostojba,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6,0-8,0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407604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parafin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tvrda sostojba,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2,1-2,5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462540"/>
                  </a:ext>
                </a:extLst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Pireks 7070 (staklo)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tvrda sostojba, 20</a:t>
                      </a:r>
                      <a:r>
                        <a:rPr kumimoji="0" lang="en-US" altLang="LID4096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LID4096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kumimoji="0" lang="en-US" altLang="LID4096" sz="18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36513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>
            <a:extLst>
              <a:ext uri="{FF2B5EF4-FFF2-40B4-BE49-F238E27FC236}">
                <a16:creationId xmlns:a16="http://schemas.microsoft.com/office/drawing/2014/main" id="{5FC4801E-463A-4BE4-9C5E-8D4DCE3294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8676" name="Object 4">
            <a:extLst>
              <a:ext uri="{FF2B5EF4-FFF2-40B4-BE49-F238E27FC236}">
                <a16:creationId xmlns:a16="http://schemas.microsoft.com/office/drawing/2014/main" id="{10773F47-D88C-4517-934A-B970CE33EAD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2763" y="3021013"/>
          <a:ext cx="2273300" cy="1573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22030" imgH="431613" progId="Equation.3">
                  <p:embed/>
                </p:oleObj>
              </mc:Choice>
              <mc:Fallback>
                <p:oleObj name="Equation" r:id="rId2" imgW="622030" imgH="43161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2763" y="3021013"/>
                        <a:ext cx="2273300" cy="1573212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8" name="Rectangle 6">
            <a:extLst>
              <a:ext uri="{FF2B5EF4-FFF2-40B4-BE49-F238E27FC236}">
                <a16:creationId xmlns:a16="http://schemas.microsoft.com/office/drawing/2014/main" id="{84D8B3E2-2437-4F13-BAC0-827625DB44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1575" y="1214438"/>
            <a:ext cx="70532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LID4096" sz="3200">
                <a:latin typeface="MAC C Times" pitchFamily="18" charset="0"/>
              </a:rPr>
              <a:t>Elektri~noto pole vo prostorot so </a:t>
            </a:r>
          </a:p>
          <a:p>
            <a:pPr eaLnBrk="1" hangingPunct="1"/>
            <a:r>
              <a:rPr lang="en-US" altLang="LID4096" sz="3200">
                <a:latin typeface="MAC C Times" pitchFamily="18" charset="0"/>
              </a:rPr>
              <a:t>dielektrik se namaluva </a:t>
            </a:r>
            <a:r>
              <a:rPr lang="en-US" altLang="LID4096" sz="3200" i="1">
                <a:latin typeface="MAC C Times" pitchFamily="18" charset="0"/>
                <a:sym typeface="Symbol" panose="05050102010706020507" pitchFamily="18" charset="2"/>
              </a:rPr>
              <a:t></a:t>
            </a:r>
            <a:r>
              <a:rPr lang="en-US" altLang="LID4096" sz="3200" baseline="-25000">
                <a:latin typeface="Times New Roman" panose="02020603050405020304" pitchFamily="18" charset="0"/>
              </a:rPr>
              <a:t>r</a:t>
            </a:r>
            <a:r>
              <a:rPr lang="en-US" altLang="LID4096" sz="3200" baseline="-25000">
                <a:latin typeface="MAC C Times" pitchFamily="18" charset="0"/>
              </a:rPr>
              <a:t> </a:t>
            </a:r>
            <a:r>
              <a:rPr lang="en-US" altLang="LID4096" sz="3200" i="1">
                <a:latin typeface="MAC C Times" pitchFamily="18" charset="0"/>
                <a:sym typeface="Symbol" panose="05050102010706020507" pitchFamily="18" charset="2"/>
              </a:rPr>
              <a:t>  -pati</a:t>
            </a:r>
            <a:r>
              <a:rPr lang="en-US" altLang="LID4096">
                <a:sym typeface="Symbol" panose="05050102010706020507" pitchFamily="18" charset="2"/>
              </a:rPr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8435F373-CB18-4F67-A96D-7AF6E9D34619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LID4096" sz="4000" dirty="0">
                <a:latin typeface="MAC C Times" pitchFamily="18" charset="0"/>
              </a:rPr>
              <a:t>4.3. </a:t>
            </a:r>
            <a:r>
              <a:rPr lang="mk-MK" altLang="LID4096" sz="4000" dirty="0">
                <a:latin typeface="MAC C Times" pitchFamily="18" charset="0"/>
              </a:rPr>
              <a:t>Гаусова теорема за диелектрици</a:t>
            </a:r>
            <a:endParaRPr lang="en-US" altLang="LID4096" sz="4000" dirty="0">
              <a:latin typeface="MAC C Times" pitchFamily="18" charset="0"/>
            </a:endParaRPr>
          </a:p>
        </p:txBody>
      </p:sp>
      <p:pic>
        <p:nvPicPr>
          <p:cNvPr id="29700" name="Picture 4">
            <a:extLst>
              <a:ext uri="{FF2B5EF4-FFF2-40B4-BE49-F238E27FC236}">
                <a16:creationId xmlns:a16="http://schemas.microsoft.com/office/drawing/2014/main" id="{E4787F04-E58E-46D5-85BA-D22E214D2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1741488"/>
            <a:ext cx="3373438" cy="465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5">
            <a:extLst>
              <a:ext uri="{FF2B5EF4-FFF2-40B4-BE49-F238E27FC236}">
                <a16:creationId xmlns:a16="http://schemas.microsoft.com/office/drawing/2014/main" id="{F8D15B45-D12A-4EB5-B402-58176D796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7775" y="1887538"/>
            <a:ext cx="654050" cy="4106862"/>
          </a:xfrm>
          <a:prstGeom prst="rect">
            <a:avLst/>
          </a:prstGeom>
          <a:gradFill rotWithShape="1">
            <a:gsLst>
              <a:gs pos="0">
                <a:schemeClr val="accent1">
                  <a:alpha val="42999"/>
                </a:schemeClr>
              </a:gs>
              <a:gs pos="100000">
                <a:schemeClr val="accent1">
                  <a:gamma/>
                  <a:shade val="46275"/>
                  <a:invGamma/>
                  <a:alpha val="10001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pic>
        <p:nvPicPr>
          <p:cNvPr id="29702" name="Picture 6">
            <a:extLst>
              <a:ext uri="{FF2B5EF4-FFF2-40B4-BE49-F238E27FC236}">
                <a16:creationId xmlns:a16="http://schemas.microsoft.com/office/drawing/2014/main" id="{6D534E0D-C0CD-4EE5-95BC-0551445C8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138" y="1928813"/>
            <a:ext cx="2984500" cy="135572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Rectangle 8">
            <a:extLst>
              <a:ext uri="{FF2B5EF4-FFF2-40B4-BE49-F238E27FC236}">
                <a16:creationId xmlns:a16="http://schemas.microsoft.com/office/drawing/2014/main" id="{4EBEBBC8-A6B0-446B-A1EA-2F8BC962D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6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9703" name="Object 7">
            <a:extLst>
              <a:ext uri="{FF2B5EF4-FFF2-40B4-BE49-F238E27FC236}">
                <a16:creationId xmlns:a16="http://schemas.microsoft.com/office/drawing/2014/main" id="{88398499-6D17-459C-B0B1-D2673233987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83000" y="3403600"/>
          <a:ext cx="5394325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717800" imgH="482600" progId="Equation.3">
                  <p:embed/>
                </p:oleObj>
              </mc:Choice>
              <mc:Fallback>
                <p:oleObj name="Equation" r:id="rId4" imgW="2717800" imgH="482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3403600"/>
                        <a:ext cx="5394325" cy="96520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5" name="Rectangle 9">
            <a:extLst>
              <a:ext uri="{FF2B5EF4-FFF2-40B4-BE49-F238E27FC236}">
                <a16:creationId xmlns:a16="http://schemas.microsoft.com/office/drawing/2014/main" id="{E2FD138F-152D-4858-86C7-ACCF5B6C1D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7863" y="4692650"/>
            <a:ext cx="38909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LID4096" sz="3200" i="1"/>
              <a:t>E</a:t>
            </a:r>
            <a:r>
              <a:rPr lang="en-US" altLang="LID4096" sz="3200" i="1" baseline="-25000"/>
              <a:t>o</a:t>
            </a:r>
            <a:r>
              <a:rPr lang="en-US" altLang="LID4096" sz="3200"/>
              <a:t>=</a:t>
            </a:r>
            <a:r>
              <a:rPr lang="en-US" altLang="LID4096" sz="3200">
                <a:sym typeface="Symbol" panose="05050102010706020507" pitchFamily="18" charset="2"/>
              </a:rPr>
              <a:t></a:t>
            </a:r>
            <a:r>
              <a:rPr lang="en-US" altLang="LID4096" sz="3200"/>
              <a:t>/</a:t>
            </a:r>
            <a:r>
              <a:rPr lang="en-US" altLang="LID4096" sz="3200">
                <a:sym typeface="Symbol" panose="05050102010706020507" pitchFamily="18" charset="2"/>
              </a:rPr>
              <a:t></a:t>
            </a:r>
            <a:r>
              <a:rPr lang="en-US" altLang="LID4096" sz="3200" baseline="-25000"/>
              <a:t>0</a:t>
            </a:r>
            <a:r>
              <a:rPr lang="en-US" altLang="LID4096" sz="3200">
                <a:sym typeface="Symbol" panose="05050102010706020507" pitchFamily="18" charset="2"/>
              </a:rPr>
              <a:t>        </a:t>
            </a:r>
            <a:r>
              <a:rPr lang="en-US" altLang="LID4096" sz="3200" i="1">
                <a:sym typeface="Symbol" panose="05050102010706020507" pitchFamily="18" charset="2"/>
              </a:rPr>
              <a:t>E</a:t>
            </a:r>
            <a:r>
              <a:rPr lang="en-US" altLang="LID4096" sz="3200" i="1" baseline="-25000">
                <a:sym typeface="Symbol" panose="05050102010706020507" pitchFamily="18" charset="2"/>
              </a:rPr>
              <a:t>i</a:t>
            </a:r>
            <a:r>
              <a:rPr lang="en-US" altLang="LID4096" sz="3200">
                <a:sym typeface="Symbol" panose="05050102010706020507" pitchFamily="18" charset="2"/>
              </a:rPr>
              <a:t>=</a:t>
            </a:r>
            <a:r>
              <a:rPr lang="en-US" altLang="LID4096" sz="3200" i="1" baseline="-25000"/>
              <a:t>i</a:t>
            </a:r>
            <a:r>
              <a:rPr lang="en-US" altLang="LID4096" sz="3200">
                <a:sym typeface="Symbol" panose="05050102010706020507" pitchFamily="18" charset="2"/>
              </a:rPr>
              <a:t>/</a:t>
            </a:r>
            <a:r>
              <a:rPr lang="en-US" altLang="LID4096" sz="3200" baseline="-25000"/>
              <a:t>0</a:t>
            </a:r>
            <a:r>
              <a:rPr lang="en-US" altLang="LID4096">
                <a:sym typeface="Symbol" panose="05050102010706020507" pitchFamily="18" charset="2"/>
              </a:rPr>
              <a:t> </a:t>
            </a:r>
          </a:p>
        </p:txBody>
      </p:sp>
      <p:sp>
        <p:nvSpPr>
          <p:cNvPr id="29707" name="Rectangle 11">
            <a:extLst>
              <a:ext uri="{FF2B5EF4-FFF2-40B4-BE49-F238E27FC236}">
                <a16:creationId xmlns:a16="http://schemas.microsoft.com/office/drawing/2014/main" id="{67C76B12-8195-4B5E-A4D3-4059A61B0D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6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9706" name="Object 10">
            <a:extLst>
              <a:ext uri="{FF2B5EF4-FFF2-40B4-BE49-F238E27FC236}">
                <a16:creationId xmlns:a16="http://schemas.microsoft.com/office/drawing/2014/main" id="{EDFE41B2-9DBD-4663-AF1C-334FB601B86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54425" y="5570538"/>
          <a:ext cx="4810125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286000" imgH="482600" progId="Equation.3">
                  <p:embed/>
                </p:oleObj>
              </mc:Choice>
              <mc:Fallback>
                <p:oleObj name="Equation" r:id="rId6" imgW="2286000" imgH="482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4425" y="5570538"/>
                        <a:ext cx="4810125" cy="102235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8" name="Line 12">
            <a:extLst>
              <a:ext uri="{FF2B5EF4-FFF2-40B4-BE49-F238E27FC236}">
                <a16:creationId xmlns:a16="http://schemas.microsoft.com/office/drawing/2014/main" id="{31944AB2-A091-4840-A64C-85E355232AB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291513" y="5664200"/>
            <a:ext cx="550862" cy="9001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9709" name="Text Box 13">
            <a:extLst>
              <a:ext uri="{FF2B5EF4-FFF2-40B4-BE49-F238E27FC236}">
                <a16:creationId xmlns:a16="http://schemas.microsoft.com/office/drawing/2014/main" id="{06B8F59E-8AFF-4547-8128-9A74E57D1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9163" y="6056313"/>
            <a:ext cx="477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/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>
            <a:extLst>
              <a:ext uri="{FF2B5EF4-FFF2-40B4-BE49-F238E27FC236}">
                <a16:creationId xmlns:a16="http://schemas.microsoft.com/office/drawing/2014/main" id="{E5F7A8F7-4FE0-4B7A-A650-A298DAB68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75" y="1190625"/>
            <a:ext cx="2890838" cy="1312863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Rectangle 8">
            <a:extLst>
              <a:ext uri="{FF2B5EF4-FFF2-40B4-BE49-F238E27FC236}">
                <a16:creationId xmlns:a16="http://schemas.microsoft.com/office/drawing/2014/main" id="{875D5108-90E5-465A-9C93-6F8224A08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0727" name="Object 7">
            <a:extLst>
              <a:ext uri="{FF2B5EF4-FFF2-40B4-BE49-F238E27FC236}">
                <a16:creationId xmlns:a16="http://schemas.microsoft.com/office/drawing/2014/main" id="{E0B2B946-7951-48AD-9A7B-C8A9696FBAC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2688" y="2765425"/>
          <a:ext cx="3783012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625600" imgH="431800" progId="Equation.3">
                  <p:embed/>
                </p:oleObj>
              </mc:Choice>
              <mc:Fallback>
                <p:oleObj name="Equation" r:id="rId3" imgW="1625600" imgH="431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2688" y="2765425"/>
                        <a:ext cx="3783012" cy="995363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9" name="Picture 9">
            <a:extLst>
              <a:ext uri="{FF2B5EF4-FFF2-40B4-BE49-F238E27FC236}">
                <a16:creationId xmlns:a16="http://schemas.microsoft.com/office/drawing/2014/main" id="{2EAAA5E9-C784-41DF-A3A8-B50E2A2E0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013" y="0"/>
            <a:ext cx="2058987" cy="935038"/>
          </a:xfrm>
          <a:prstGeom prst="rect">
            <a:avLst/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30" name="Picture 10">
            <a:extLst>
              <a:ext uri="{FF2B5EF4-FFF2-40B4-BE49-F238E27FC236}">
                <a16:creationId xmlns:a16="http://schemas.microsoft.com/office/drawing/2014/main" id="{272C8F31-5CD8-4E82-B0A8-A6C4D6F77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4019550"/>
            <a:ext cx="2508250" cy="1254125"/>
          </a:xfrm>
          <a:prstGeom prst="rect">
            <a:avLst/>
          </a:prstGeom>
          <a:solidFill>
            <a:schemeClr val="hlink"/>
          </a:solidFill>
          <a:ln w="762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0731" name="Oval 11">
            <a:extLst>
              <a:ext uri="{FF2B5EF4-FFF2-40B4-BE49-F238E27FC236}">
                <a16:creationId xmlns:a16="http://schemas.microsoft.com/office/drawing/2014/main" id="{0A353CFC-EE5B-4B67-91F5-B08329F30B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6800" y="2728913"/>
            <a:ext cx="1393825" cy="1058862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0732" name="Line 12">
            <a:extLst>
              <a:ext uri="{FF2B5EF4-FFF2-40B4-BE49-F238E27FC236}">
                <a16:creationId xmlns:a16="http://schemas.microsoft.com/office/drawing/2014/main" id="{6A67A805-035C-4C47-A16C-DC9F84A5F61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629025" y="420688"/>
            <a:ext cx="4862513" cy="25844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0733" name="Rectangle 13">
            <a:extLst>
              <a:ext uri="{FF2B5EF4-FFF2-40B4-BE49-F238E27FC236}">
                <a16:creationId xmlns:a16="http://schemas.microsoft.com/office/drawing/2014/main" id="{25A8FE0D-40CA-4B3E-8C7C-624949B77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5937578"/>
            <a:ext cx="856407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mk-MK" altLang="LID4096" sz="2800" dirty="0">
                <a:latin typeface="MAC C Times" pitchFamily="18" charset="0"/>
              </a:rPr>
              <a:t>Гаусова теорема за полнежи во диелектрична средина</a:t>
            </a:r>
            <a:endParaRPr lang="it-IT" altLang="LID4096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LID4096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LID4096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2FD4D04A410749BF26DC1F6DCB4F79" ma:contentTypeVersion="0" ma:contentTypeDescription="Create a new document." ma:contentTypeScope="" ma:versionID="4c80c43a4dd6131954931227ae3464c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d413257cd9829394d17656a545d5fa4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27219E0-A24C-4C68-B43E-21BD41E4F3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536A580-303C-4808-AE1E-B4140E0A93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517</TotalTime>
  <Words>921</Words>
  <Application>Microsoft Office PowerPoint</Application>
  <PresentationFormat>On-screen Show (4:3)</PresentationFormat>
  <Paragraphs>137</Paragraphs>
  <Slides>20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Garamond</vt:lpstr>
      <vt:lpstr>MAC C Times</vt:lpstr>
      <vt:lpstr>Symbol</vt:lpstr>
      <vt:lpstr>Tahoma</vt:lpstr>
      <vt:lpstr>Times New Roman</vt:lpstr>
      <vt:lpstr>Wingdings</vt:lpstr>
      <vt:lpstr>Stream</vt:lpstr>
      <vt:lpstr>Picture</vt:lpstr>
      <vt:lpstr>Equation</vt:lpstr>
      <vt:lpstr>4. ДИЕЛЕКТРИЦИ ВО ЕЛЕКТРИЧНО ПОЛЕ,   ЕЛЕКТРИЧЕН КАПАЦИТЕТ, ЕНЕРГИЈА НА ЕЛЕКТРИЧНО ПОЛЕ  </vt:lpstr>
      <vt:lpstr>PowerPoint Presentation</vt:lpstr>
      <vt:lpstr>PowerPoint Presentation</vt:lpstr>
      <vt:lpstr>PowerPoint Presentation</vt:lpstr>
      <vt:lpstr>PowerPoint Presentation</vt:lpstr>
      <vt:lpstr>4.1.2. Видови диелектрици</vt:lpstr>
      <vt:lpstr>PowerPoint Presentation</vt:lpstr>
      <vt:lpstr>PowerPoint Presentation</vt:lpstr>
      <vt:lpstr>4.1.3. Вектор на поларизација</vt:lpstr>
      <vt:lpstr>PowerPoint Presentation</vt:lpstr>
      <vt:lpstr>PowerPoint Presentation</vt:lpstr>
      <vt:lpstr>PowerPoint Presentation</vt:lpstr>
      <vt:lpstr>4.2. Elektri~no pole vo dielektrici. Dielektri~na konstanta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4.3. Гаусова теорема за диелектрици</vt:lpstr>
      <vt:lpstr>PowerPoint Presentation</vt:lpstr>
    </vt:vector>
  </TitlesOfParts>
  <Company>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Customer</dc:creator>
  <cp:lastModifiedBy>Mimoza Ristova</cp:lastModifiedBy>
  <cp:revision>101</cp:revision>
  <dcterms:created xsi:type="dcterms:W3CDTF">2007-03-13T06:20:52Z</dcterms:created>
  <dcterms:modified xsi:type="dcterms:W3CDTF">2025-10-22T09:02:01Z</dcterms:modified>
</cp:coreProperties>
</file>